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6" r:id="rId3"/>
    <p:sldId id="312" r:id="rId5"/>
    <p:sldId id="304" r:id="rId6"/>
    <p:sldId id="305" r:id="rId7"/>
    <p:sldId id="314" r:id="rId8"/>
    <p:sldId id="313" r:id="rId9"/>
    <p:sldId id="306" r:id="rId10"/>
    <p:sldId id="289" r:id="rId11"/>
    <p:sldId id="290" r:id="rId12"/>
    <p:sldId id="288" r:id="rId13"/>
    <p:sldId id="291" r:id="rId14"/>
    <p:sldId id="292" r:id="rId15"/>
    <p:sldId id="300" r:id="rId16"/>
    <p:sldId id="301" r:id="rId17"/>
    <p:sldId id="303" r:id="rId18"/>
    <p:sldId id="279" r:id="rId19"/>
    <p:sldId id="311" r:id="rId20"/>
  </p:sldIdLst>
  <p:sldSz cx="12192000" cy="6858000"/>
  <p:notesSz cx="6858000" cy="9144000"/>
  <p:custDataLst>
    <p:tags r:id="rId24"/>
  </p:custDataLst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0000CC"/>
    <a:srgbClr val="FF00FF"/>
    <a:srgbClr val="FFFFFF"/>
    <a:srgbClr val="0000FF"/>
    <a:srgbClr val="FF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8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BF309B-DAFD-4180-842E-F0AEF5F6BC6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048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GIF"/><Relationship Id="rId7" Type="http://schemas.openxmlformats.org/officeDocument/2006/relationships/image" Target="../media/image7.GIF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1.xml"/><Relationship Id="rId13" Type="http://schemas.openxmlformats.org/officeDocument/2006/relationships/image" Target="../media/image11.png"/><Relationship Id="rId12" Type="http://schemas.microsoft.com/office/2007/relationships/media" Target="file:///C:\Users\Admin\Downloads\4771158099636999907%20(1).mp3" TargetMode="External"/><Relationship Id="rId11" Type="http://schemas.openxmlformats.org/officeDocument/2006/relationships/audio" Target="file:///C:\Users\Admin\Downloads\4771158099636999907%20(1).mp3" TargetMode="External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microsoft.com/office/2007/relationships/media" Target="file:///C:\Users\Admin\Downloads\424363922686702469.mp3" TargetMode="External"/><Relationship Id="rId3" Type="http://schemas.openxmlformats.org/officeDocument/2006/relationships/audio" Target="file:///C:\Users\Admin\Downloads\424363922686702469.mp3" TargetMode="External"/><Relationship Id="rId2" Type="http://schemas.openxmlformats.org/officeDocument/2006/relationships/image" Target="../media/image19.GIF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image" Target="../media/image11.png"/><Relationship Id="rId3" Type="http://schemas.microsoft.com/office/2007/relationships/media" Target="file:///C:\Users\Admin\Downloads\8258587942104781387.mp3" TargetMode="External"/><Relationship Id="rId2" Type="http://schemas.openxmlformats.org/officeDocument/2006/relationships/audio" Target="file:///C:\Users\Admin\Downloads\8258587942104781387.mp3" TargetMode="Externa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4" Type="http://schemas.openxmlformats.org/officeDocument/2006/relationships/image" Target="../media/image11.png"/><Relationship Id="rId3" Type="http://schemas.microsoft.com/office/2007/relationships/media" Target="file:///C:\Users\Admin\Downloads\8660227395482489226.mp3" TargetMode="External"/><Relationship Id="rId2" Type="http://schemas.openxmlformats.org/officeDocument/2006/relationships/audio" Target="file:///C:\Users\Admin\Downloads\8660227395482489226.mp3" TargetMode="Externa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.xml"/><Relationship Id="rId5" Type="http://schemas.openxmlformats.org/officeDocument/2006/relationships/image" Target="../media/image11.png"/><Relationship Id="rId4" Type="http://schemas.microsoft.com/office/2007/relationships/media" Target="file:///C:\Users\Admin\Downloads\8033870505458431261-_1_.mp3" TargetMode="External"/><Relationship Id="rId3" Type="http://schemas.openxmlformats.org/officeDocument/2006/relationships/audio" Target="file:///C:\Users\Admin\Downloads\8033870505458431261-_1_.mp3" TargetMode="External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microsoft.com/office/2007/relationships/media" Target="file:///C:\Users\Admin\Downloads\8349659266465617189-_1_.mp3" TargetMode="External"/><Relationship Id="rId4" Type="http://schemas.openxmlformats.org/officeDocument/2006/relationships/audio" Target="file:///C:\Users\Admin\Downloads\8349659266465617189-_1_.mp3" TargetMode="External"/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5.xml"/><Relationship Id="rId5" Type="http://schemas.openxmlformats.org/officeDocument/2006/relationships/image" Target="../media/image11.png"/><Relationship Id="rId4" Type="http://schemas.microsoft.com/office/2007/relationships/media" Target="file:///C:\Users\Admin\Downloads\947298465340700887.mp3" TargetMode="External"/><Relationship Id="rId3" Type="http://schemas.openxmlformats.org/officeDocument/2006/relationships/audio" Target="file:///C:\Users\Admin\Downloads\947298465340700887.mp3" TargetMode="External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16.xml"/><Relationship Id="rId4" Type="http://schemas.openxmlformats.org/officeDocument/2006/relationships/image" Target="../media/image11.png"/><Relationship Id="rId3" Type="http://schemas.microsoft.com/office/2007/relationships/media" Target="file:///C:\Users\Admin\Downloads\42638406446185161%20(1).mp3" TargetMode="External"/><Relationship Id="rId2" Type="http://schemas.openxmlformats.org/officeDocument/2006/relationships/audio" Target="file:///C:\Users\Admin\Downloads\42638406446185161%20(1).mp3" TargetMode="External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.xml"/><Relationship Id="rId4" Type="http://schemas.openxmlformats.org/officeDocument/2006/relationships/image" Target="../media/image11.png"/><Relationship Id="rId3" Type="http://schemas.microsoft.com/office/2007/relationships/media" Target="file:///C:\Users\Admin\Downloads\1004107589734332267.mp3" TargetMode="External"/><Relationship Id="rId2" Type="http://schemas.openxmlformats.org/officeDocument/2006/relationships/audio" Target="file:///C:\Users\Admin\Downloads\1004107589734332267.mp3" TargetMode="Externa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.xml"/><Relationship Id="rId4" Type="http://schemas.openxmlformats.org/officeDocument/2006/relationships/image" Target="../media/image11.png"/><Relationship Id="rId3" Type="http://schemas.microsoft.com/office/2007/relationships/media" Target="file:///C:\Users\Admin\Downloads\4440384044223632665-_1_.mp3" TargetMode="External"/><Relationship Id="rId2" Type="http://schemas.openxmlformats.org/officeDocument/2006/relationships/audio" Target="file:///C:\Users\Admin\Downloads\4440384044223632665-_1_.mp3" TargetMode="Externa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microsoft.com/office/2007/relationships/media" Target="file:///C:\Users\Admin\Downloads\2789086419389765433%20(1).mp3" TargetMode="External"/><Relationship Id="rId3" Type="http://schemas.openxmlformats.org/officeDocument/2006/relationships/audio" Target="file:///C:\Users\Admin\Downloads\2789086419389765433%20(1).mp3" TargetMode="Externa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3" Type="http://schemas.openxmlformats.org/officeDocument/2006/relationships/image" Target="../media/image14.png"/><Relationship Id="rId2" Type="http://schemas.microsoft.com/office/2007/relationships/media" Target="file:///C:\Users\Admin\Downloads\3809201889109885503%20(1).mp4" TargetMode="External"/><Relationship Id="rId1" Type="http://schemas.openxmlformats.org/officeDocument/2006/relationships/video" Target="file:///C:\Users\Admin\Downloads\3809201889109885503%20(1).mp4" TargetMode="Externa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microsoft.com/office/2007/relationships/media" Target="file:///C:\Users\Admin\Downloads\tr&#242;-chuy&#7879;n.mp3" TargetMode="External"/><Relationship Id="rId3" Type="http://schemas.openxmlformats.org/officeDocument/2006/relationships/audio" Target="file:///C:\Users\Admin\Downloads\tr&#242;-chuy&#7879;n.mp3" TargetMode="Externa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microsoft.com/office/2007/relationships/media" Target="file:///C:\Users\Admin\Downloads\4592624846504726285-_1_.mp3" TargetMode="External"/><Relationship Id="rId3" Type="http://schemas.openxmlformats.org/officeDocument/2006/relationships/audio" Target="file:///C:\Users\Admin\Downloads\4592624846504726285-_1_.mp3" TargetMode="External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image" Target="../media/image11.png"/><Relationship Id="rId3" Type="http://schemas.microsoft.com/office/2007/relationships/media" Target="file:///C:\Users\Admin\Downloads\6096551591112200502.mp3" TargetMode="External"/><Relationship Id="rId2" Type="http://schemas.openxmlformats.org/officeDocument/2006/relationships/audio" Target="file:///C:\Users\Admin\Downloads\6096551591112200502.mp3" TargetMode="Externa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image" Target="../media/image11.png"/><Relationship Id="rId3" Type="http://schemas.microsoft.com/office/2007/relationships/media" Target="file:///C:\Users\Admin\Downloads\2891001368678451740.mp3" TargetMode="External"/><Relationship Id="rId2" Type="http://schemas.openxmlformats.org/officeDocument/2006/relationships/audio" Target="file:///C:\Users\Admin\Downloads\2891001368678451740.mp3" TargetMode="Externa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image" Target="../media/image11.png"/><Relationship Id="rId3" Type="http://schemas.microsoft.com/office/2007/relationships/media" Target="file:///C:\Users\Admin\Downloads\3560276278179680657.mp3" TargetMode="External"/><Relationship Id="rId2" Type="http://schemas.openxmlformats.org/officeDocument/2006/relationships/audio" Target="file:///C:\Users\Admin\Downloads\3560276278179680657.mp3" TargetMode="Externa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18" descr="Picturehoacu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352800"/>
            <a:ext cx="877888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18" descr="Picturehoacu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638800"/>
            <a:ext cx="877888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18" descr="Picturehoacu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38400"/>
            <a:ext cx="877888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18" descr="Picturehoacu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1600"/>
            <a:ext cx="877888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35" descr="Picture1chimca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19200" y="0"/>
            <a:ext cx="20574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23" descr="nobuo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0"/>
            <a:ext cx="116205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23" descr="nobuo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0"/>
            <a:ext cx="116205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23" descr="xsgs_90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1200" y="0"/>
            <a:ext cx="1066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28" descr="Picturebupbe cuu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1066800"/>
            <a:ext cx="22225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22" descr="sisters_walking_h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800" y="3581400"/>
            <a:ext cx="1752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Picture 18" descr="Picturehoacu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5638800"/>
            <a:ext cx="877888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Picture 34" descr="cuctinhyeu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00" y="5791200"/>
            <a:ext cx="838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2" name="Picture 34" descr="cuctinhyeu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0" y="5791200"/>
            <a:ext cx="838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3" name="Picture 34" descr="cuctinhyeu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5791200"/>
            <a:ext cx="838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4" name="Picture 34" descr="cuctinhyeu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6200" y="5791200"/>
            <a:ext cx="838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5" name="Picture 34" descr="cuctinhyeu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9200" y="5791200"/>
            <a:ext cx="838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6" name="Picture 34" descr="cuctinhyeu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9800" y="5791200"/>
            <a:ext cx="8382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7" name="WordArt 23"/>
          <p:cNvSpPr>
            <a:spLocks noTextEdit="1"/>
          </p:cNvSpPr>
          <p:nvPr/>
        </p:nvSpPr>
        <p:spPr>
          <a:xfrm>
            <a:off x="3276600" y="2209800"/>
            <a:ext cx="5410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CC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CC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8" name="WordArt 24"/>
          <p:cNvSpPr>
            <a:spLocks noTextEdit="1"/>
          </p:cNvSpPr>
          <p:nvPr/>
        </p:nvSpPr>
        <p:spPr>
          <a:xfrm>
            <a:off x="2819400" y="2362200"/>
            <a:ext cx="6019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LÀM QUEN VĂN HỌC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THƠ: CHÚ BỘ ĐỘI HÀNH QUÂN TRONG MƯA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9" name="WordArt 25" descr="Narrow vertical"/>
          <p:cNvSpPr>
            <a:spLocks noTextEdit="1"/>
          </p:cNvSpPr>
          <p:nvPr/>
        </p:nvSpPr>
        <p:spPr>
          <a:xfrm>
            <a:off x="3810000" y="3581400"/>
            <a:ext cx="4295775" cy="762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9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Chủ đề: Nghề nghiệp</a:t>
            </a:r>
            <a:endParaRPr lang="en-US" sz="36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9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3124200" y="152400"/>
            <a:ext cx="6477000" cy="860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UBND HUYỆN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ĐẠI LỘC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TRƯỜNG MẦM NON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ĐẠI ĐỒNG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2819400" y="5181600"/>
            <a:ext cx="57912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 viên: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NGUYỄN THỊ HẠNH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72" name="TextBox 19"/>
          <p:cNvSpPr txBox="1"/>
          <p:nvPr/>
        </p:nvSpPr>
        <p:spPr>
          <a:xfrm>
            <a:off x="1905000" y="1143000"/>
            <a:ext cx="838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</a:rPr>
              <a:t>GIÁO ÁN</a:t>
            </a:r>
            <a:endParaRPr lang="en-US" altLang="en-US" sz="32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073" name="Rectangle 25"/>
          <p:cNvSpPr/>
          <p:nvPr/>
        </p:nvSpPr>
        <p:spPr>
          <a:xfrm>
            <a:off x="3962400" y="4495800"/>
            <a:ext cx="42243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Đối tượng trẻ:  Trẻ 5 - 6 tuổi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763"/>
            <a:ext cx="1358900" cy="1290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4771158099636999907 (1)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14113" y="5799138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4"/>
    </p:custData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5" descr="LINH VỰC PTNN: THƠ &quot;CHÚ BỘ ĐỘI HÀNH QUÂN TRONG MƯA&quot; LỚP ..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21" name="AutoShape 13"/>
          <p:cNvSpPr>
            <a:spLocks noChangeArrowheads="1"/>
          </p:cNvSpPr>
          <p:nvPr/>
        </p:nvSpPr>
        <p:spPr bwMode="auto">
          <a:xfrm>
            <a:off x="4876800" y="2819400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3657600" y="2819400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6400800" y="2971800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7696200" y="2133600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3581400" y="1524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1905000" y="1524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9677400" y="2286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2362200" y="10668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6858000" y="3048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4724400" y="9906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5410200" y="5334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278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533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1430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0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7620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1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14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2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52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3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52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4" name="Text Box 4"/>
          <p:cNvSpPr txBox="1"/>
          <p:nvPr/>
        </p:nvSpPr>
        <p:spPr>
          <a:xfrm>
            <a:off x="6781800" y="4495800"/>
            <a:ext cx="37338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Chú đi trong đêm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Long lanh sao đỏ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Như ngọn đèn nhỏ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Soi đường hành quân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424363922686702469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7600" y="58674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6" descr="BÀI THO &quot; cHÚ BỘ ĐỘI HÀNH QUÂN TRONG MƯA&quot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 Box 4"/>
          <p:cNvSpPr txBox="1"/>
          <p:nvPr/>
        </p:nvSpPr>
        <p:spPr>
          <a:xfrm>
            <a:off x="6096000" y="3962400"/>
            <a:ext cx="3962400" cy="222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latin typeface="Arial" panose="020B0604020202020204" pitchFamily="34" charset="0"/>
              </a:rPr>
              <a:t>Mưa rơi mưa rơi             </a:t>
            </a:r>
            <a:endParaRPr lang="en-US" altLang="en-US" sz="2800" b="1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2800" b="1" dirty="0">
                <a:latin typeface=".VnAvant" pitchFamily="34" charset="0"/>
              </a:rPr>
              <a:t>Lộp bộp lộp bộp</a:t>
            </a:r>
            <a:r>
              <a:rPr lang="en-US" altLang="en-US" sz="2800" dirty="0">
                <a:latin typeface=".VnAvant" pitchFamily="34" charset="0"/>
              </a:rPr>
              <a:t>              </a:t>
            </a:r>
            <a:endParaRPr lang="en-US" altLang="en-US" sz="2800" dirty="0">
              <a:latin typeface=".VnAvant" pitchFamily="34" charset="0"/>
            </a:endParaRPr>
          </a:p>
          <a:p>
            <a:pPr algn="ctr" eaLnBrk="1" hangingPunct="1"/>
            <a:r>
              <a:rPr lang="en-US" altLang="en-US" sz="2800" b="1" dirty="0">
                <a:latin typeface="Arial" panose="020B0604020202020204" pitchFamily="34" charset="0"/>
              </a:rPr>
              <a:t>Áo dù có ướt         </a:t>
            </a:r>
            <a:endParaRPr lang="en-US" altLang="en-US" sz="2800" b="1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2800" b="1" dirty="0">
                <a:latin typeface="Arial" panose="020B0604020202020204" pitchFamily="34" charset="0"/>
              </a:rPr>
              <a:t>Vẫn đi vẫn đi</a:t>
            </a:r>
            <a:endParaRPr lang="en-US" altLang="en-US" sz="2800" b="1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2800" b="1" dirty="0">
                <a:latin typeface="Arial" panose="020B0604020202020204" pitchFamily="34" charset="0"/>
              </a:rPr>
              <a:t>Chân đồn dập bước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2" name="8258587942104781387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88650" y="54102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Text Box 7"/>
          <p:cNvSpPr txBox="1"/>
          <p:nvPr/>
        </p:nvSpPr>
        <p:spPr>
          <a:xfrm>
            <a:off x="2514600" y="2398713"/>
            <a:ext cx="6781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3315" name="Text Box 9"/>
          <p:cNvSpPr txBox="1"/>
          <p:nvPr/>
        </p:nvSpPr>
        <p:spPr>
          <a:xfrm>
            <a:off x="2743200" y="2735263"/>
            <a:ext cx="5867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3316" name="Text Box 12"/>
          <p:cNvSpPr txBox="1"/>
          <p:nvPr/>
        </p:nvSpPr>
        <p:spPr>
          <a:xfrm>
            <a:off x="5470525" y="3846513"/>
            <a:ext cx="28352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3317" name="Text Box 13"/>
          <p:cNvSpPr txBox="1"/>
          <p:nvPr/>
        </p:nvSpPr>
        <p:spPr>
          <a:xfrm>
            <a:off x="3962400" y="3886200"/>
            <a:ext cx="4572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3318" name="WordArt 4"/>
          <p:cNvSpPr>
            <a:spLocks noTextEdit="1"/>
          </p:cNvSpPr>
          <p:nvPr/>
        </p:nvSpPr>
        <p:spPr>
          <a:xfrm>
            <a:off x="2590800" y="762000"/>
            <a:ext cx="6934200" cy="15240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144588"/>
              </a:avLst>
            </a:prstTxWarp>
            <a:normAutofit/>
          </a:bodyPr>
          <a:p>
            <a:pPr algn="ctr"/>
            <a:r>
              <a:rPr lang="en-US" sz="28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ntique" charset="0"/>
                <a:ea typeface="Antique" charset="0"/>
              </a:rPr>
              <a:t>Đàm thoại - Trích dẫn</a:t>
            </a:r>
            <a:endParaRPr lang="en-US" sz="28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Antique" charset="0"/>
              <a:ea typeface="Antique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066800" y="2130425"/>
            <a:ext cx="9906000" cy="3660775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vừa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tên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 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Ai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8660227395482489226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01400" y="5824538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Text Box 5"/>
          <p:cNvSpPr txBox="1"/>
          <p:nvPr/>
        </p:nvSpPr>
        <p:spPr>
          <a:xfrm>
            <a:off x="5257800" y="4267200"/>
            <a:ext cx="441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</a:rPr>
              <a:t>-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339" name="Text Box 6"/>
          <p:cNvSpPr txBox="1"/>
          <p:nvPr/>
        </p:nvSpPr>
        <p:spPr>
          <a:xfrm>
            <a:off x="2895600" y="4114800"/>
            <a:ext cx="533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4340" name="Picture 4" descr="BÀI THO &quot; cHÚ BỘ ĐỘI HÀNH QUÂN TRONG MƯA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8225"/>
            <a:ext cx="12192000" cy="5819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Text Box 7"/>
          <p:cNvSpPr txBox="1"/>
          <p:nvPr/>
        </p:nvSpPr>
        <p:spPr>
          <a:xfrm>
            <a:off x="609600" y="561975"/>
            <a:ext cx="10439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  <a:buChar char="-"/>
            </a:pPr>
            <a:r>
              <a:rPr lang="en-US" altLang="en-US" sz="2400" b="1" dirty="0">
                <a:latin typeface="Times New Roman" panose="02020603050405020304" pitchFamily="18" charset="0"/>
              </a:rPr>
              <a:t> Câu thơ nào đã cho chúng ta thấy trời mưa rất to? Giải thích từ lộp bộp 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4342" name="TextBox 7"/>
          <p:cNvSpPr txBox="1"/>
          <p:nvPr/>
        </p:nvSpPr>
        <p:spPr>
          <a:xfrm>
            <a:off x="1676400" y="133350"/>
            <a:ext cx="9677400" cy="477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Chú bộ đội h</a:t>
            </a:r>
            <a:r>
              <a:rPr lang="en-US" altLang="en-US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quân trong điều kiện thời tiết như thế n</a:t>
            </a:r>
            <a:r>
              <a:rPr lang="en-US" altLang="en-US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8033870505458431261-_1_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6388" y="5514975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5362" name="Picture 2" descr="LINH VỰC PTNN: THƠ &quot;CHÚ BỘ ĐỘI HÀNH QUÂN TRONG MƯA&quot; LỚP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21" name="AutoShape 13"/>
          <p:cNvSpPr>
            <a:spLocks noChangeArrowheads="1"/>
          </p:cNvSpPr>
          <p:nvPr/>
        </p:nvSpPr>
        <p:spPr bwMode="auto">
          <a:xfrm>
            <a:off x="4887913" y="2198688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3646488" y="2155825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6432550" y="2286000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7696200" y="1665288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3581400" y="1524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1905000" y="1524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9677400" y="2286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2362200" y="10668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6858000" y="3048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4724400" y="9906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5410200" y="5334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374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33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5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1430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6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7620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7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14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8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52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9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52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80" name="Text Box 4"/>
          <p:cNvSpPr txBox="1"/>
          <p:nvPr/>
        </p:nvSpPr>
        <p:spPr>
          <a:xfrm>
            <a:off x="6705600" y="4267200"/>
            <a:ext cx="37338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Chú đi trong đêm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Long lanh sao đỏ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81" name="Rectangle 21"/>
          <p:cNvSpPr/>
          <p:nvPr/>
        </p:nvSpPr>
        <p:spPr>
          <a:xfrm>
            <a:off x="304800" y="5334000"/>
            <a:ext cx="74072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b="1" dirty="0">
                <a:latin typeface="Times New Roman" panose="02020603050405020304" pitchFamily="18" charset="0"/>
              </a:rPr>
              <a:t> Chú bộ đội hành quân vào thời gian nào ?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304800" y="5853113"/>
            <a:ext cx="12039600" cy="1016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Vì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bộ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quân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ban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đêm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điều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thích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long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đỏ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2" name="8349659266465617189-_1_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77600" y="50292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6386" name="Picture 2" descr="BÀI THO &quot; cHÚ BỘ ĐỘI HÀNH QUÂN TRONG MƯA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25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BÀI THO &quot; cHÚ BỘ ĐỘI HÀNH QUÂN TRONG MƯA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0"/>
            <a:ext cx="220980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Text Box 4"/>
          <p:cNvSpPr txBox="1"/>
          <p:nvPr/>
        </p:nvSpPr>
        <p:spPr>
          <a:xfrm>
            <a:off x="6400800" y="2971800"/>
            <a:ext cx="39624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000" b="1" dirty="0">
                <a:latin typeface="Arial" panose="020B0604020202020204" pitchFamily="34" charset="0"/>
              </a:rPr>
              <a:t>Mưa rơi mưa rơi             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2000" b="1" dirty="0">
                <a:latin typeface=".VnAvant" pitchFamily="34" charset="0"/>
              </a:rPr>
              <a:t>Lộp bộp lộp bộp</a:t>
            </a:r>
            <a:r>
              <a:rPr lang="en-US" altLang="en-US" sz="2000" dirty="0">
                <a:latin typeface=".VnAvant" pitchFamily="34" charset="0"/>
              </a:rPr>
              <a:t>              </a:t>
            </a:r>
            <a:endParaRPr lang="en-US" altLang="en-US" sz="2000" dirty="0">
              <a:latin typeface=".VnAvant" pitchFamily="34" charset="0"/>
            </a:endParaRPr>
          </a:p>
          <a:p>
            <a:pPr algn="ctr" eaLnBrk="1" hangingPunct="1"/>
            <a:r>
              <a:rPr lang="en-US" altLang="en-US" sz="2000" b="1" dirty="0">
                <a:latin typeface="Arial" panose="020B0604020202020204" pitchFamily="34" charset="0"/>
              </a:rPr>
              <a:t>Áo dù có ướt         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2000" b="1" dirty="0">
                <a:latin typeface="Arial" panose="020B0604020202020204" pitchFamily="34" charset="0"/>
              </a:rPr>
              <a:t>Vẫn đi vẫn đi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2000" b="1" dirty="0">
                <a:latin typeface="Arial" panose="020B0604020202020204" pitchFamily="34" charset="0"/>
              </a:rPr>
              <a:t>Chân đồn dập bước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6389" name="Rectangle 5"/>
          <p:cNvSpPr/>
          <p:nvPr/>
        </p:nvSpPr>
        <p:spPr>
          <a:xfrm>
            <a:off x="1219200" y="5205413"/>
            <a:ext cx="101346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Char char="-"/>
            </a:pPr>
            <a:r>
              <a:rPr lang="en-US" altLang="en-US" sz="2400" b="1" dirty="0">
                <a:latin typeface="Times New Roman" panose="02020603050405020304" pitchFamily="18" charset="0"/>
              </a:rPr>
              <a:t> Trời mưa rất to áo dù có ướt nhưng bước chân của các chú vẫn như thế nào ? 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har char="-"/>
            </a:pPr>
            <a:r>
              <a:rPr lang="en-US" altLang="en-US" sz="2400" b="1" dirty="0">
                <a:latin typeface="Times New Roman" panose="02020603050405020304" pitchFamily="18" charset="0"/>
              </a:rPr>
              <a:t> Giải thích từ dồn dập 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pic>
        <p:nvPicPr>
          <p:cNvPr id="2" name="947298465340700887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72800" y="5980113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4"/>
          <p:cNvSpPr>
            <a:spLocks noGrp="1"/>
          </p:cNvSpPr>
          <p:nvPr>
            <p:ph type="title"/>
          </p:nvPr>
        </p:nvSpPr>
        <p:spPr>
          <a:xfrm>
            <a:off x="609600" y="586740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khái quát v</a:t>
            </a:r>
            <a:r>
              <a:rPr lang="en-US" altLang="en-US" sz="35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giáo dục trẻ  </a:t>
            </a:r>
            <a:endParaRPr lang="en-US" altLang="en-US" sz="35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42638406446185161 (1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77600" y="61341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WordArt 4"/>
          <p:cNvSpPr>
            <a:spLocks noTextEdit="1"/>
          </p:cNvSpPr>
          <p:nvPr/>
        </p:nvSpPr>
        <p:spPr>
          <a:xfrm>
            <a:off x="2362200" y="2347913"/>
            <a:ext cx="8153400" cy="37020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tạm biệt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1004107589734332267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21665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0" y="0"/>
            <a:ext cx="12039600" cy="6546850"/>
          </a:xfrm>
          <a:prstGeom prst="rect">
            <a:avLst/>
          </a:prstGeom>
          <a:noFill/>
        </p:spPr>
        <p:txBody>
          <a:bodyPr>
            <a:spAutoFit/>
          </a:bodyPr>
          <a:p>
            <a:pPr eaLnBrk="1" hangingPunct="1">
              <a:lnSpc>
                <a:spcPct val="115000"/>
              </a:lnSpc>
              <a:buNone/>
            </a:pP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- YÊU CẦU</a:t>
            </a:r>
            <a:endParaRPr lang="en-US" alt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buNone/>
            </a:pP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buNone/>
            </a:pP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nhớ tên b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 </a:t>
            </a:r>
            <a:r>
              <a:rPr lang="en-US" altLang="en-US" sz="2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“Chú bộ đội h</a:t>
            </a:r>
            <a:r>
              <a:rPr lang="en-US" altLang="en-US" sz="25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quân trong mưa” 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tác giả Vũ Thùy Hương.</a:t>
            </a:r>
            <a:endParaRPr lang="en-US" altLang="en-US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buNone/>
            </a:pP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hiểu được nội dung b</a:t>
            </a: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thơ: B</a:t>
            </a: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nói 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sự gian khổ vất vả của các chú bộ đội trong những đợt h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quân dưới trời mưa, ra mặt trận. Cho dù mưa rơi, áo có ướt v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đêm tối nhưng với lòng dũng cảm, sự hi sinh các chú vẫn h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quân để bảo vệ Tổ quốc.</a:t>
            </a:r>
            <a:endParaRPr lang="en-US" altLang="en-US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buNone/>
            </a:pP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hiểu từ “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Lộp bộp”; “Long lanh sao đỏ”;  “Chân dồn dập bước</a:t>
            </a: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trong b</a:t>
            </a: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thơ.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Trẻ thuộc b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thơ.</a:t>
            </a:r>
            <a:endParaRPr lang="en-US" altLang="en-US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buNone/>
            </a:pPr>
            <a:r>
              <a:rPr lang="en-US" altLang="en-US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alt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buNone/>
            </a:pP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 có kỹ năng trả lời câu</a:t>
            </a: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hỏi 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cô </a:t>
            </a: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 r</a:t>
            </a: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ng, mạch lạc, 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nói đủ câu.</a:t>
            </a: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buNone/>
            </a:pP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có khả năng ghi nhớ có chủ định.  </a:t>
            </a: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buNone/>
            </a:pPr>
            <a:r>
              <a:rPr lang="en-US" altLang="en-US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endParaRPr lang="en-US" altLang="en-US" sz="2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buNone/>
            </a:pP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hứng thú tham gia v</a:t>
            </a: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hoạt động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buNone/>
            </a:pP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yêu quý các chú bộ đội v</a:t>
            </a: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ước mơ sau n</a:t>
            </a: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trở th</a:t>
            </a: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chú </a:t>
            </a:r>
            <a:r>
              <a:rPr lang="vi-VN" alt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đội.</a:t>
            </a: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buNone/>
            </a:pP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4440384044223632665-_1_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96600" y="60198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33400" y="-2019300"/>
            <a:ext cx="12760325" cy="890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 Box 7"/>
          <p:cNvSpPr txBox="1"/>
          <p:nvPr/>
        </p:nvSpPr>
        <p:spPr>
          <a:xfrm>
            <a:off x="2514600" y="2398713"/>
            <a:ext cx="6781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Text Box 9"/>
          <p:cNvSpPr txBox="1"/>
          <p:nvPr/>
        </p:nvSpPr>
        <p:spPr>
          <a:xfrm>
            <a:off x="2743200" y="2735263"/>
            <a:ext cx="5867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1" name="Text Box 10"/>
          <p:cNvSpPr txBox="1"/>
          <p:nvPr/>
        </p:nvSpPr>
        <p:spPr>
          <a:xfrm>
            <a:off x="288925" y="-111125"/>
            <a:ext cx="10363200" cy="1439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latin typeface="Times New Roman" panose="02020603050405020304" pitchFamily="18" charset="0"/>
              </a:rPr>
              <a:t>1. Gây hứng thú: </a:t>
            </a:r>
            <a:endParaRPr lang="en-US" altLang="en-US" sz="35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latin typeface="Times New Roman" panose="02020603050405020304" pitchFamily="18" charset="0"/>
              </a:rPr>
              <a:t>Hát bài Chú bô đội  </a:t>
            </a:r>
            <a:endParaRPr lang="en-US" altLang="en-US" sz="3500" b="1" dirty="0">
              <a:latin typeface="Times New Roman" panose="02020603050405020304" pitchFamily="18" charset="0"/>
            </a:endParaRPr>
          </a:p>
        </p:txBody>
      </p:sp>
      <p:sp>
        <p:nvSpPr>
          <p:cNvPr id="4102" name="Text Box 12"/>
          <p:cNvSpPr txBox="1"/>
          <p:nvPr/>
        </p:nvSpPr>
        <p:spPr>
          <a:xfrm>
            <a:off x="5470525" y="3846513"/>
            <a:ext cx="28352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3" name="Text Box 13"/>
          <p:cNvSpPr txBox="1"/>
          <p:nvPr/>
        </p:nvSpPr>
        <p:spPr>
          <a:xfrm>
            <a:off x="3962400" y="3922713"/>
            <a:ext cx="4572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410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1252538"/>
            <a:ext cx="12725400" cy="566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2789086419389765433 (1)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1725" y="62484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7"/>
          <p:cNvSpPr txBox="1"/>
          <p:nvPr/>
        </p:nvSpPr>
        <p:spPr>
          <a:xfrm>
            <a:off x="2514600" y="2398713"/>
            <a:ext cx="6781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3" name="Text Box 9"/>
          <p:cNvSpPr txBox="1"/>
          <p:nvPr/>
        </p:nvSpPr>
        <p:spPr>
          <a:xfrm>
            <a:off x="2743200" y="2735263"/>
            <a:ext cx="5867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4" name="Text Box 12"/>
          <p:cNvSpPr txBox="1"/>
          <p:nvPr/>
        </p:nvSpPr>
        <p:spPr>
          <a:xfrm>
            <a:off x="5470525" y="3846513"/>
            <a:ext cx="28352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5" name="Text Box 13"/>
          <p:cNvSpPr txBox="1"/>
          <p:nvPr/>
        </p:nvSpPr>
        <p:spPr>
          <a:xfrm>
            <a:off x="3962400" y="3922713"/>
            <a:ext cx="4572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3" name="3809201889109885503 (1)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 vol="80000" showWhenStopped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 descr="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33400" y="-2019300"/>
            <a:ext cx="12760325" cy="890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7"/>
          <p:cNvSpPr txBox="1"/>
          <p:nvPr/>
        </p:nvSpPr>
        <p:spPr>
          <a:xfrm>
            <a:off x="2514600" y="2398713"/>
            <a:ext cx="6781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148" name="Text Box 9"/>
          <p:cNvSpPr txBox="1"/>
          <p:nvPr/>
        </p:nvSpPr>
        <p:spPr>
          <a:xfrm>
            <a:off x="2743200" y="2735263"/>
            <a:ext cx="5867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149" name="Text Box 10"/>
          <p:cNvSpPr txBox="1"/>
          <p:nvPr/>
        </p:nvSpPr>
        <p:spPr>
          <a:xfrm>
            <a:off x="288925" y="-111125"/>
            <a:ext cx="10363200" cy="631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latin typeface="Times New Roman" panose="02020603050405020304" pitchFamily="18" charset="0"/>
              </a:rPr>
              <a:t>Trò chuyện về nội dung bài hát Chú bộ đội </a:t>
            </a:r>
            <a:endParaRPr lang="en-US" altLang="en-US" sz="3500" b="1" dirty="0">
              <a:latin typeface="Times New Roman" panose="02020603050405020304" pitchFamily="18" charset="0"/>
            </a:endParaRPr>
          </a:p>
        </p:txBody>
      </p:sp>
      <p:sp>
        <p:nvSpPr>
          <p:cNvPr id="6150" name="Text Box 12"/>
          <p:cNvSpPr txBox="1"/>
          <p:nvPr/>
        </p:nvSpPr>
        <p:spPr>
          <a:xfrm>
            <a:off x="5470525" y="3846513"/>
            <a:ext cx="28352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151" name="Text Box 13"/>
          <p:cNvSpPr txBox="1"/>
          <p:nvPr/>
        </p:nvSpPr>
        <p:spPr>
          <a:xfrm>
            <a:off x="3962400" y="3922713"/>
            <a:ext cx="4572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615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1252538"/>
            <a:ext cx="12725400" cy="566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trò-chuyện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8425" y="6221413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592624846504726285-_1_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59436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WordArt 4" descr="Narrow vertical"/>
          <p:cNvSpPr>
            <a:spLocks noTextEdit="1"/>
          </p:cNvSpPr>
          <p:nvPr/>
        </p:nvSpPr>
        <p:spPr>
          <a:xfrm>
            <a:off x="762000" y="990600"/>
            <a:ext cx="10668000" cy="3962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Dạy trẻ đọc thơ</a:t>
            </a:r>
            <a:endParaRPr lang="en-US" sz="3600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" name="609655159111220050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55325" y="58928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5" descr="BÀI THO &quot; cHÚ BỘ ĐỘI HÀNH QUÂN TRONG MƯA&quot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4"/>
          <p:cNvSpPr txBox="1"/>
          <p:nvPr/>
        </p:nvSpPr>
        <p:spPr>
          <a:xfrm>
            <a:off x="5334000" y="4343400"/>
            <a:ext cx="396240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latin typeface="Arial" panose="020B0604020202020204" pitchFamily="34" charset="0"/>
              </a:rPr>
              <a:t>Mưa rơi mưa rơi             </a:t>
            </a:r>
            <a:endParaRPr lang="en-US" altLang="en-US" sz="2800" b="1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2800" b="1" dirty="0">
                <a:latin typeface=".VnAvant" pitchFamily="34" charset="0"/>
              </a:rPr>
              <a:t>Lộp bộp lộp bộp</a:t>
            </a:r>
            <a:r>
              <a:rPr lang="en-US" altLang="en-US" sz="2800" dirty="0">
                <a:latin typeface=".VnAvant" pitchFamily="34" charset="0"/>
              </a:rPr>
              <a:t>              </a:t>
            </a:r>
            <a:endParaRPr lang="en-US" altLang="en-US" sz="2800" dirty="0">
              <a:latin typeface=".VnAvant" pitchFamily="34" charset="0"/>
            </a:endParaRPr>
          </a:p>
          <a:p>
            <a:pPr algn="ctr" eaLnBrk="1" hangingPunct="1"/>
            <a:r>
              <a:rPr lang="en-US" altLang="en-US" sz="2800" b="1" dirty="0">
                <a:latin typeface="Arial" panose="020B0604020202020204" pitchFamily="34" charset="0"/>
              </a:rPr>
              <a:t>Áo dù có ướt         </a:t>
            </a:r>
            <a:endParaRPr lang="en-US" altLang="en-US" sz="2800" b="1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2800" b="1" dirty="0">
                <a:latin typeface="Arial" panose="020B0604020202020204" pitchFamily="34" charset="0"/>
              </a:rPr>
              <a:t>Vẫn đi vẫn đi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9220" name="WordArt 6"/>
          <p:cNvSpPr>
            <a:spLocks noTextEdit="1"/>
          </p:cNvSpPr>
          <p:nvPr/>
        </p:nvSpPr>
        <p:spPr>
          <a:xfrm>
            <a:off x="1981200" y="609600"/>
            <a:ext cx="8305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 bộ đội hành quân trong mưa</a:t>
            </a:r>
            <a:endParaRPr lang="en-US" sz="3600" b="1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2891001368678451740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0" y="5838825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5" descr="Bài thơ Chú bộ đội hành quân trong mư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ext Box 4"/>
          <p:cNvSpPr txBox="1"/>
          <p:nvPr/>
        </p:nvSpPr>
        <p:spPr>
          <a:xfrm>
            <a:off x="7543800" y="4343400"/>
            <a:ext cx="31242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400" b="1" dirty="0">
                <a:latin typeface="Arial" panose="020B0604020202020204" pitchFamily="34" charset="0"/>
              </a:rPr>
              <a:t>Đường ra mặt trận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2400" b="1" dirty="0">
                <a:latin typeface="Arial" panose="020B0604020202020204" pitchFamily="34" charset="0"/>
              </a:rPr>
              <a:t>Còn dài còn dài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2400" b="1" dirty="0">
                <a:latin typeface="Arial" panose="020B0604020202020204" pitchFamily="34" charset="0"/>
              </a:rPr>
              <a:t>Cho dù mưa rơi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2400" b="1" dirty="0">
                <a:latin typeface="Arial" panose="020B0604020202020204" pitchFamily="34" charset="0"/>
              </a:rPr>
              <a:t>Chú vẫn đi tới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2" name="3560276278179680657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77600" y="5913438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ISPRING_SLIDE_BRANCHING_PROPERTIES" val="&lt;BranchingProperties&gt;&lt;nextAction&gt;&lt;action&gt;2&lt;/action&gt;&lt;slide&gt;312&lt;/slide&gt;&lt;/nextAction&gt;&lt;prevAction&gt;&lt;action&gt;1&lt;/action&gt;&lt;/prevAction&gt;&lt;lock&gt;0&lt;/lock&gt;&lt;/BranchingProperties&gt;&#13;&#10;"/>
  <p:tag name="GENSWF_SLIDE_UID" val="{AC08BE04-72FD-4B3F-AC39-1890188ACFBC}:286"/>
</p:tagLst>
</file>

<file path=ppt/tags/tag10.xml><?xml version="1.0" encoding="utf-8"?>
<p:tagLst xmlns:p="http://schemas.openxmlformats.org/presentationml/2006/main">
  <p:tag name="ISPRING_SLIDE_BRANCHING_PROPERTIES" val="&lt;BranchingProperties&gt;&lt;nextAction&gt;&lt;action&gt;2&lt;/action&gt;&lt;slide&gt;291&lt;/slide&gt;&lt;/nextAction&gt;&lt;prevAction&gt;&lt;action&gt;2&lt;/action&gt;&lt;slide&gt;290&lt;/slide&gt;&lt;/prevAction&gt;&lt;lock&gt;0&lt;/lock&gt;&lt;/BranchingProperties&gt;&#13;&#10;"/>
  <p:tag name="GENSWF_SLIDE_UID" val="{FC4CC3EC-91F8-463F-A081-E3F891C1012D}:288"/>
</p:tagLst>
</file>

<file path=ppt/tags/tag11.xml><?xml version="1.0" encoding="utf-8"?>
<p:tagLst xmlns:p="http://schemas.openxmlformats.org/presentationml/2006/main">
  <p:tag name="ISPRING_SLIDE_BRANCHING_PROPERTIES" val="&lt;BranchingProperties&gt;&lt;nextAction&gt;&lt;action&gt;2&lt;/action&gt;&lt;slide&gt;292&lt;/slide&gt;&lt;/nextAction&gt;&lt;prevAction&gt;&lt;action&gt;2&lt;/action&gt;&lt;slide&gt;288&lt;/slide&gt;&lt;/prevAction&gt;&lt;lock&gt;0&lt;/lock&gt;&lt;/BranchingProperties&gt;&#13;&#10;"/>
  <p:tag name="GENSWF_SLIDE_UID" val="{002C7AF1-B5A9-450C-85B7-B0D584A6A08B}:291"/>
</p:tagLst>
</file>

<file path=ppt/tags/tag12.xml><?xml version="1.0" encoding="utf-8"?>
<p:tagLst xmlns:p="http://schemas.openxmlformats.org/presentationml/2006/main">
  <p:tag name="ISPRING_SLIDE_BRANCHING_PROPERTIES" val="&lt;BranchingProperties&gt;&lt;nextAction&gt;&lt;action&gt;2&lt;/action&gt;&lt;slide&gt;300&lt;/slide&gt;&lt;/nextAction&gt;&lt;prevAction&gt;&lt;action&gt;2&lt;/action&gt;&lt;slide&gt;291&lt;/slide&gt;&lt;/prevAction&gt;&lt;lock&gt;0&lt;/lock&gt;&lt;/BranchingProperties&gt;&#13;&#10;"/>
  <p:tag name="GENSWF_SLIDE_UID" val="{E215D052-DE05-4B0E-B94F-A876A3041919}:292"/>
</p:tagLst>
</file>

<file path=ppt/tags/tag13.xml><?xml version="1.0" encoding="utf-8"?>
<p:tagLst xmlns:p="http://schemas.openxmlformats.org/presentationml/2006/main">
  <p:tag name="ISPRING_SLIDE_BRANCHING_PROPERTIES" val="&lt;BranchingProperties&gt;&lt;nextAction&gt;&lt;action&gt;2&lt;/action&gt;&lt;slide&gt;301&lt;/slide&gt;&lt;/nextAction&gt;&lt;prevAction&gt;&lt;action&gt;2&lt;/action&gt;&lt;slide&gt;292&lt;/slide&gt;&lt;/prevAction&gt;&lt;lock&gt;0&lt;/lock&gt;&lt;/BranchingProperties&gt;&#13;&#10;"/>
  <p:tag name="GENSWF_SLIDE_UID" val="{EAF73CEF-46BA-4E79-A631-2B6450416B04}:300"/>
</p:tagLst>
</file>

<file path=ppt/tags/tag14.xml><?xml version="1.0" encoding="utf-8"?>
<p:tagLst xmlns:p="http://schemas.openxmlformats.org/presentationml/2006/main">
  <p:tag name="ISPRING_SLIDE_BRANCHING_PROPERTIES" val="&lt;BranchingProperties&gt;&lt;nextAction&gt;&lt;action&gt;2&lt;/action&gt;&lt;slide&gt;303&lt;/slide&gt;&lt;/nextAction&gt;&lt;prevAction&gt;&lt;action&gt;2&lt;/action&gt;&lt;slide&gt;300&lt;/slide&gt;&lt;/prevAction&gt;&lt;lock&gt;0&lt;/lock&gt;&lt;/BranchingProperties&gt;&#13;&#10;"/>
  <p:tag name="GENSWF_SLIDE_UID" val="{EE96BF81-3DA7-4336-ABDC-4437704373F8}:301"/>
</p:tagLst>
</file>

<file path=ppt/tags/tag15.xml><?xml version="1.0" encoding="utf-8"?>
<p:tagLst xmlns:p="http://schemas.openxmlformats.org/presentationml/2006/main">
  <p:tag name="ISPRING_SLIDE_BRANCHING_PROPERTIES" val="&lt;BranchingProperties&gt;&lt;nextAction&gt;&lt;action&gt;2&lt;/action&gt;&lt;slide&gt;279&lt;/slide&gt;&lt;/nextAction&gt;&lt;prevAction&gt;&lt;action&gt;2&lt;/action&gt;&lt;slide&gt;301&lt;/slide&gt;&lt;/prevAction&gt;&lt;lock&gt;0&lt;/lock&gt;&lt;/BranchingProperties&gt;&#13;&#10;"/>
  <p:tag name="GENSWF_SLIDE_UID" val="{AC65294F-90E5-418C-BFEA-01A146B3EF3B}:303"/>
</p:tagLst>
</file>

<file path=ppt/tags/tag16.xml><?xml version="1.0" encoding="utf-8"?>
<p:tagLst xmlns:p="http://schemas.openxmlformats.org/presentationml/2006/main">
  <p:tag name="PPSNARRATION" val="11,1324127839,C:\Documents and Settings\MINH_THU\Desktop\BAI HOAN CHINH\chu bo doi hanh quan\Media.ppcx"/>
  <p:tag name="ISPRING_SLIDE_BRANCHING_PROPERTIES" val="&lt;BranchingProperties&gt;&lt;nextAction&gt;&lt;action&gt;2&lt;/action&gt;&lt;slide&gt;311&lt;/slide&gt;&lt;/nextAction&gt;&lt;prevAction&gt;&lt;action&gt;2&lt;/action&gt;&lt;slide&gt;303&lt;/slide&gt;&lt;/prevAction&gt;&lt;lock&gt;0&lt;/lock&gt;&lt;/BranchingProperties&gt;&#13;&#10;"/>
  <p:tag name="GENSWF_SLIDE_UID" val="{A8AA0900-5F30-4E87-B1BD-CDAD0215C6BE}:279"/>
</p:tagLst>
</file>

<file path=ppt/tags/tag17.xml><?xml version="1.0" encoding="utf-8"?>
<p:tagLst xmlns:p="http://schemas.openxmlformats.org/presentationml/2006/main">
  <p:tag name="ISPRING_SLIDE_BRANCHING_PROPERTIES" val="&lt;BranchingProperties&gt;&lt;nextAction&gt;&lt;action&gt;0&lt;/action&gt;&lt;/nextAction&gt;&lt;prevAction&gt;&lt;action&gt;2&lt;/action&gt;&lt;slide&gt;279&lt;/slide&gt;&lt;/prevAction&gt;&lt;lock&gt;0&lt;/lock&gt;&lt;/BranchingProperties&gt;&#13;&#10;"/>
  <p:tag name="GENSWF_SLIDE_UID" val="{F547A21F-E80F-4318-895C-A07C38037622}:311"/>
</p:tagLst>
</file>

<file path=ppt/tags/tag18.xml><?xml version="1.0" encoding="utf-8"?>
<p:tagLst xmlns:p="http://schemas.openxmlformats.org/presentationml/2006/main">
  <p:tag name="VIDEO_FILES_RECORD" val="&lt;Videos&gt;&lt;Video Name=&quot;khoi dau_257_1_64291.flv&quot; Position=&quot;1&quot; SlideID=&quot;257&quot;/&gt;&lt;Video Name=&quot;CBDHQTM hoan chinh_269_1_96361.flv&quot; Position=&quot;1&quot; SlideID=&quot;269&quot;/&gt;&lt;/Videos&gt;&#13;&#10;"/>
  <p:tag name="MMPROD_NEXTUNIQUEID" val="10166"/>
  <p:tag name="MMPROD_DATA" val="&lt;object type=&quot;10002&quot; unique_id=&quot;901&quot;&gt;&lt;property id=&quot;10007&quot; value=&quot;Next&quot;/&gt;&lt;property id=&quot;10008&quot; value=&quot;Back&quot;/&gt;&lt;property id=&quot;10009&quot; value=&quot;chän&quot;/&gt;&lt;property id=&quot;10012&quot; value=&quot;0&quot;/&gt;&lt;property id=&quot;10022&quot; value=&quot;Try again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xãa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0&quot;/&gt;&lt;property id=&quot;10157&quot; value=&quot;0&quot;/&gt;&lt;property id=&quot;10158&quot; value=&quot;0&quot;/&gt;&lt;property id=&quot;10177&quot; value=&quot;0&quot;/&gt;&lt;property id=&quot;10183&quot; value=&quot;You must answer the question before continuing&quot;/&gt;&lt;property id=&quot;10185&quot; value=&quot;0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.VnAvant&amp;quot; IsBold=&amp;quot;0&amp;quot; IsItalic=&amp;quot;0&amp;quot; IsUnderline=&amp;quot;0&amp;quot; FontSize=&amp;quot;44&amp;quot; UseDefFont=&amp;quot;0&amp;quot;/&amp;gt;&amp;lt;Answer FontName=&amp;quot;.VnAvant&amp;quot; IsBold=&amp;quot;0&amp;quot; IsItalic=&amp;quot;0&amp;quot; IsUnderline=&amp;quot;0&amp;quot; FontSize=&amp;quot;28&amp;quot;/&amp;gt;&amp;lt;Button FontName=&amp;quot;.VnAvant&amp;quot; IsBold=&amp;quot;0&amp;quot; IsItalic=&amp;quot;0&amp;quot; IsUnderline=&amp;quot;0&amp;quot; FontSize=&amp;quot;14&amp;quot;/&amp;gt;&amp;lt;Message FontName=&amp;quot;.VnAvant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Arial&amp;quot; IsBold=&amp;quot;0&amp;quot; IsItalic=&amp;quot;0&amp;quot; IsUnderline=&amp;quot;0&amp;quot; FontSize=&amp;quot;44&amp;quot;/&amp;gt;&amp;lt;Answer FontName=&amp;quot;Arial&amp;quot; IsBold=&amp;quot;0&amp;quot; IsItalic=&amp;quot;0&amp;quot; IsUnderline=&amp;quot;0&amp;quot; FontSize=&amp;quot;28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0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3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object type=&quot;10003&quot; unique_id=&quot;1001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1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12&quot;&gt;&lt;object type=&quot;10050&quot; unique_id=&quot;10013&quot;&gt;&lt;property id=&quot;10020&quot; value=&quot;2&quot;/&gt;&lt;property id=&quot;10191&quot; value=&quot;-1&quot;/&gt;&lt;/object&gt;&lt;object type=&quot;10051&quot; unique_id=&quot;10014&quot;&gt;&lt;property id=&quot;10020&quot; value=&quot;2&quot;/&gt;&lt;property id=&quot;10191&quot; value=&quot;-1&quot;/&gt;&lt;/object&gt;&lt;/object&gt;&lt;object type=&quot;10061&quot; unique_id=&quot;20000&quot;/&gt;&lt;/object&gt;&lt;/object&gt;&lt;/object&gt;&#13;&#10;"/>
  <p:tag name="MMPROD_THEME_BG_IMAGE" val=""/>
  <p:tag name="MMPROD_UIDATA" val="&lt;database version=&quot;7.0&quot;&gt;&lt;object type=&quot;1&quot; unique_id=&quot;10001&quot;&gt;&lt;property id=&quot;20141&quot; value=&quot;chu bo doi hanh quan trong mua&quot;/&gt;&lt;property id=&quot;20144&quot; value=&quot;1&quot;/&gt;&lt;property id=&quot;20146&quot; value=&quot;0&quot;/&gt;&lt;property id=&quot;20147&quot; value=&quot;1&quot;/&gt;&lt;property id=&quot;20148&quot; value=&quot;9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224&quot; value=&quot;D:\LUU DU LIEU\My Adobe Presentations\chu bo doi hanh quan&quot;/&gt;&lt;property id=&quot;20226&quot; value=&quot;D:\LUU DU LIEU\CHU BO DOI HANH QUAN\chu bo doi hanh quan.ppt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3&quot; value=&quot;-1&quot;/&gt;&lt;property id=&quot;20307&quot; value=&quot;260&quot;/&gt;&lt;property id=&quot;20309&quot; value=&quot;-1&quot;/&gt;&lt;/object&gt;&lt;object type=&quot;3&quot; unique_id=&quot;10805&quot;&gt;&lt;property id=&quot;20148&quot; value=&quot;5&quot;/&gt;&lt;property id=&quot;20300&quot; value=&quot;Slide 3 - &amp;quot;Trong bµi th¬ chó bé ®éi ®ang lµm g×? &amp;quot;&quot;/&gt;&lt;property id=&quot;20303&quot; value=&quot;-1&quot;/&gt;&lt;property id=&quot;20307&quot; value=&quot;272&quot;/&gt;&lt;property id=&quot;20309&quot; value=&quot;-1&quot;/&gt;&lt;/object&gt;&lt;object type=&quot;3&quot; unique_id=&quot;10806&quot;&gt;&lt;property id=&quot;20148&quot; value=&quot;5&quot;/&gt;&lt;property id=&quot;20300&quot; value=&quot;Slide 15 - &amp;quot;Quiz&amp;quot;&quot;/&gt;&lt;property id=&quot;20303&quot; value=&quot;-1&quot;/&gt;&lt;property id=&quot;20307&quot; value=&quot;273&quot;/&gt;&lt;property id=&quot;20309&quot; value=&quot;-1&quot;/&gt;&lt;/object&gt;&lt;object type=&quot;3&quot; unique_id=&quot;10869&quot;&gt;&lt;property id=&quot;20148&quot; value=&quot;5&quot;/&gt;&lt;property id=&quot;20300&quot; value=&quot;Slide 5 - &amp;quot;Chó bé ®éi hµnh qu©n trong thêi tiÕt ra sao ? &amp;quot;&quot;/&gt;&lt;property id=&quot;20303&quot; value=&quot;-1&quot;/&gt;&lt;property id=&quot;20307&quot; value=&quot;274&quot;/&gt;&lt;property id=&quot;20309&quot; value=&quot;-1&quot;/&gt;&lt;/object&gt;&lt;object type=&quot;3&quot; unique_id=&quot;10870&quot;&gt;&lt;property id=&quot;20148&quot; value=&quot;5&quot;/&gt;&lt;property id=&quot;20300&quot; value=&quot;Slide 6 - &amp;quot;Con h·y ®äc c©u th¬ nãi lªn ®iÒu ®ã? &amp;quot;&quot;/&gt;&lt;property id=&quot;20303&quot; value=&quot;-1&quot;/&gt;&lt;property id=&quot;20307&quot; value=&quot;276&quot;/&gt;&lt;property id=&quot;20309&quot; value=&quot;-1&quot;/&gt;&lt;/object&gt;&lt;object type=&quot;3&quot; unique_id=&quot;10871&quot;&gt;&lt;property id=&quot;20148&quot; value=&quot;5&quot;/&gt;&lt;property id=&quot;20300&quot; value=&quot;Slide 8 - &amp;quot;Chó bé ®éi hµnh qu©n vµo ban ®ªm ®óng hay sai? &amp;quot;&quot;/&gt;&lt;property id=&quot;20303&quot; value=&quot;-1&quot;/&gt;&lt;property id=&quot;20307&quot; value=&quot;275&quot;/&gt;&lt;property id=&quot;20309&quot; value=&quot;-1&quot;/&gt;&lt;/object&gt;&lt;object type=&quot;3&quot; unique_id=&quot;10915&quot;&gt;&lt;property id=&quot;20148&quot; value=&quot;5&quot;/&gt;&lt;property id=&quot;20300&quot; value=&quot;Slide 10&quot;/&gt;&lt;property id=&quot;20303&quot; value=&quot;-1&quot;/&gt;&lt;property id=&quot;20307&quot; value=&quot;277&quot;/&gt;&lt;property id=&quot;20309&quot; value=&quot;-1&quot;/&gt;&lt;/object&gt;&lt;object type=&quot;3&quot; unique_id=&quot;10949&quot;&gt;&lt;property id=&quot;20148&quot; value=&quot;5&quot;/&gt;&lt;property id=&quot;20300&quot; value=&quot;Slide 12 - &amp;quot;C« gi¸o dôc trÎ: &amp;quot;&quot;/&gt;&lt;property id=&quot;20303&quot; value=&quot;-1&quot;/&gt;&lt;property id=&quot;20307&quot; value=&quot;279&quot;/&gt;&lt;property id=&quot;20309&quot; value=&quot;-1&quot;/&gt;&lt;/object&gt;&lt;object type=&quot;3&quot; unique_id=&quot;11086&quot;&gt;&lt;property id=&quot;20148&quot; value=&quot;5&quot;/&gt;&lt;property id=&quot;20300&quot; value=&quot;Slide 4 - &amp;quot;C« ®è con biÕt hµnh qu©n lµ nh­ thÕ nµo? &amp;quot;&quot;/&gt;&lt;property id=&quot;20303&quot; value=&quot;-1&quot;/&gt;&lt;property id=&quot;20307&quot; value=&quot;280&quot;/&gt;&lt;property id=&quot;20309&quot; value=&quot;-1&quot;/&gt;&lt;/object&gt;&lt;object type=&quot;3&quot; unique_id=&quot;11087&quot;&gt;&lt;property id=&quot;20148&quot; value=&quot;5&quot;/&gt;&lt;property id=&quot;20300&quot; value=&quot;Slide 7 - &amp;quot;C« ®è con biÕt c¸c chó bé ®éi hµnh qu©n ®i ®©u? Con h·y ®äc c©u th¬ ®ã nµo? &amp;quot;&quot;/&gt;&lt;property id=&quot;20303&quot; value=&quot;-1&quot;/&gt;&lt;property id=&quot;20307&quot; value=&quot;281&quot;/&gt;&lt;property id=&quot;20309&quot; value=&quot;-1&quot;/&gt;&lt;/object&gt;&lt;object type=&quot;3&quot; unique_id=&quot;11088&quot;&gt;&lt;property id=&quot;20148&quot; value=&quot;5&quot;/&gt;&lt;property id=&quot;20300&quot; value=&quot;Slide 9&quot;/&gt;&lt;property id=&quot;20303&quot; value=&quot;-1&quot;/&gt;&lt;property id=&quot;20307&quot; value=&quot;282&quot;/&gt;&lt;property id=&quot;20309&quot; value=&quot;-1&quot;/&gt;&lt;/object&gt;&lt;object type=&quot;3&quot; unique_id=&quot;11089&quot;&gt;&lt;property id=&quot;20148&quot; value=&quot;5&quot;/&gt;&lt;property id=&quot;20300&quot; value=&quot;Slide 11 - &amp;quot;B­íc ®i cña c¸c chó bé ®éi nh­ thÕ nµo? &amp;quot;&quot;/&gt;&lt;property id=&quot;20303&quot; value=&quot;-1&quot;/&gt;&lt;property id=&quot;20307&quot; value=&quot;283&quot;/&gt;&lt;property id=&quot;20309&quot; value=&quot;-1&quot;/&gt;&lt;/object&gt;&lt;object type=&quot;3&quot; unique_id=&quot;11625&quot;&gt;&lt;property id=&quot;20148&quot; value=&quot;5&quot;/&gt;&lt;property id=&quot;20300&quot; value=&quot;Slide 2 - &amp;quot;* C« ®äc th¬ lÇn 2 lÇn( Hái trÎ tªn bµi th¬, tªn t¸c gi¶) &amp;#x0D;&amp;#x0A;* LÇn 2 kÕt hîp ®µm thäai&amp;quot;&quot;/&gt;&lt;property id=&quot;20307&quot; value=&quot;286&quot;/&gt;&lt;property id=&quot;20309&quot; value=&quot;-1&quot;/&gt;&lt;/object&gt;&lt;object type=&quot;3&quot; unique_id=&quot;11626&quot;&gt;&lt;property id=&quot;20148&quot; value=&quot;5&quot;/&gt;&lt;property id=&quot;20300&quot; value=&quot;Slide 13 - &amp;quot;C« lÇn l­ît mêi trÎ ®äc th¬  &amp;quot;&quot;/&gt;&lt;property id=&quot;20307&quot; value=&quot;284&quot;/&gt;&lt;property id=&quot;20309&quot; value=&quot;-1&quot;/&gt;&lt;/object&gt;&lt;object type=&quot;3&quot; unique_id=&quot;11627&quot;&gt;&lt;property id=&quot;20148&quot; value=&quot;5&quot;/&gt;&lt;property id=&quot;20300&quot; value=&quot;Slide 14 - &amp;quot;C« ®äc th¬ lÇn 3: Sö dông sa bµn &amp;quot;&quot;/&gt;&lt;property id=&quot;20307&quot; value=&quot;285&quot;/&gt;&lt;property id=&quot;20309&quot; value=&quot;-1&quot;/&gt;&lt;/object&gt;&lt;/object&gt;&lt;object type=&quot;10&quot; unique_id=&quot;10046&quot;&gt;&lt;object type=&quot;11&quot; unique_id=&quot;10047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1263&quot;&gt;&lt;/object&gt;&lt;/object&gt;&lt;object type=&quot;4&quot; unique_id=&quot;10048&quot;&gt;&lt;/object&gt;&lt;/object&gt;&lt;/database&gt;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SECTOMILLISECCONVERTED" val="1"/>
  <p:tag name="ISPRING_LMS_API_VERSION" val="SCORM 2004 (4th edition)"/>
  <p:tag name="ISPRING_ULTRA_SCORM_COURCE_TITLE" val="Giáo án Elearning Hoàng Thị Bích Liên"/>
  <p:tag name="ISPRING_ULTRA_SCORM_COURSE_ID" val="B8ADAB84-154E-40FB-9407-1DEC4ABCA09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3;&#10;"/>
  <p:tag name="ISPRINGCLOUDFOLDERID" val="1"/>
  <p:tag name="ISPRINGONLINEFOLDERID" val="1"/>
  <p:tag name="ISPRING_OUTPUT_FOLDER" val="[[&quot;\u0011ӈ4{B9B769B1-2C41-4F4A-B51B-C06504EBD177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0&quot;,&quot;uploadSources&quot;:true}}"/>
  <p:tag name="ISPRING_SCORM_RATE_SLIDES" val="0"/>
  <p:tag name="ISPRING_SCORM_RATE_QUIZZES" val="0"/>
  <p:tag name="ISPRING_SCORM_PASSING_SCORE" val="0.000000"/>
  <p:tag name="ISPRING_PRESENTATION_TITLE" val="Giáo án Elearning Hoàng Thị Bích Liên"/>
</p:tagLst>
</file>

<file path=ppt/tags/tag2.xml><?xml version="1.0" encoding="utf-8"?>
<p:tagLst xmlns:p="http://schemas.openxmlformats.org/presentationml/2006/main">
  <p:tag name="ISPRING_SLIDE_BRANCHING_PROPERTIES" val="&lt;BranchingProperties&gt;&lt;nextAction&gt;&lt;action&gt;2&lt;/action&gt;&lt;slide&gt;304&lt;/slide&gt;&lt;/nextAction&gt;&lt;prevAction&gt;&lt;action&gt;2&lt;/action&gt;&lt;slide&gt;286&lt;/slide&gt;&lt;/prevAction&gt;&lt;lock&gt;0&lt;/lock&gt;&lt;/BranchingProperties&gt;&#13;&#10;"/>
  <p:tag name="GENSWF_SLIDE_UID" val="{6258567A-EE6E-45C0-8140-4AADEB9CAD5C}:312"/>
</p:tagLst>
</file>

<file path=ppt/tags/tag3.xml><?xml version="1.0" encoding="utf-8"?>
<p:tagLst xmlns:p="http://schemas.openxmlformats.org/presentationml/2006/main">
  <p:tag name="ISPRING_SLIDE_BRANCHING_PROPERTIES" val="&lt;BranchingProperties&gt;&lt;nextAction&gt;&lt;action&gt;2&lt;/action&gt;&lt;slide&gt;305&lt;/slide&gt;&lt;/nextAction&gt;&lt;prevAction&gt;&lt;action&gt;2&lt;/action&gt;&lt;slide&gt;312&lt;/slide&gt;&lt;/prevAction&gt;&lt;lock&gt;0&lt;/lock&gt;&lt;/BranchingProperties&gt;&#13;&#10;"/>
  <p:tag name="GENSWF_SLIDE_UID" val="{3B37F3AF-376A-48C0-9CF5-DEDA5B750309}:304"/>
</p:tagLst>
</file>

<file path=ppt/tags/tag4.xml><?xml version="1.0" encoding="utf-8"?>
<p:tagLst xmlns:p="http://schemas.openxmlformats.org/presentationml/2006/main">
  <p:tag name="ISPRING_SLIDE_BRANCHING_PROPERTIES" val="&lt;BranchingProperties&gt;&lt;nextAction&gt;&lt;action&gt;2&lt;/action&gt;&lt;slide&gt;314&lt;/slide&gt;&lt;/nextAction&gt;&lt;prevAction&gt;&lt;action&gt;2&lt;/action&gt;&lt;slide&gt;304&lt;/slide&gt;&lt;/prevAction&gt;&lt;lock&gt;0&lt;/lock&gt;&lt;/BranchingProperties&gt;&#13;&#10;"/>
  <p:tag name="GENSWF_SLIDE_UID" val="{B944460E-6B92-4AA7-A2FE-6C40FB571526}:305"/>
</p:tagLst>
</file>

<file path=ppt/tags/tag5.xml><?xml version="1.0" encoding="utf-8"?>
<p:tagLst xmlns:p="http://schemas.openxmlformats.org/presentationml/2006/main">
  <p:tag name="ISPRING_SLIDE_BRANCHING_PROPERTIES" val="&lt;BranchingProperties&gt;&lt;nextAction&gt;&lt;action&gt;2&lt;/action&gt;&lt;slide&gt;313&lt;/slide&gt;&lt;/nextAction&gt;&lt;prevAction&gt;&lt;action&gt;2&lt;/action&gt;&lt;slide&gt;305&lt;/slide&gt;&lt;/prevAction&gt;&lt;lock&gt;0&lt;/lock&gt;&lt;/BranchingProperties&gt;&#13;&#10;"/>
  <p:tag name="GENSWF_SLIDE_UID" val="{1B61978E-3881-4E35-8E0A-08F7695E6B52}:314"/>
</p:tagLst>
</file>

<file path=ppt/tags/tag6.xml><?xml version="1.0" encoding="utf-8"?>
<p:tagLst xmlns:p="http://schemas.openxmlformats.org/presentationml/2006/main">
  <p:tag name="ISPRING_SLIDE_BRANCHING_PROPERTIES" val="&lt;BranchingProperties&gt;&lt;nextAction&gt;&lt;action&gt;2&lt;/action&gt;&lt;slide&gt;306&lt;/slide&gt;&lt;/nextAction&gt;&lt;prevAction&gt;&lt;action&gt;2&lt;/action&gt;&lt;slide&gt;314&lt;/slide&gt;&lt;/prevAction&gt;&lt;lock&gt;0&lt;/lock&gt;&lt;/BranchingProperties&gt;&#13;&#10;"/>
  <p:tag name="GENSWF_SLIDE_UID" val="{D2B1F946-2124-440C-B777-6F33343DCE1A}:313"/>
</p:tagLst>
</file>

<file path=ppt/tags/tag7.xml><?xml version="1.0" encoding="utf-8"?>
<p:tagLst xmlns:p="http://schemas.openxmlformats.org/presentationml/2006/main">
  <p:tag name="ISPRING_SLIDE_BRANCHING_PROPERTIES" val="&lt;BranchingProperties&gt;&lt;nextAction&gt;&lt;action&gt;2&lt;/action&gt;&lt;slide&gt;289&lt;/slide&gt;&lt;/nextAction&gt;&lt;prevAction&gt;&lt;action&gt;2&lt;/action&gt;&lt;slide&gt;313&lt;/slide&gt;&lt;/prevAction&gt;&lt;lock&gt;0&lt;/lock&gt;&lt;/BranchingProperties&gt;&#13;&#10;"/>
  <p:tag name="GENSWF_SLIDE_UID" val="{0CE5AB4D-8EE2-41CA-95BC-5FF6F2803FE4}:306"/>
</p:tagLst>
</file>

<file path=ppt/tags/tag8.xml><?xml version="1.0" encoding="utf-8"?>
<p:tagLst xmlns:p="http://schemas.openxmlformats.org/presentationml/2006/main">
  <p:tag name="ISPRING_SLIDE_BRANCHING_PROPERTIES" val="&lt;BranchingProperties&gt;&lt;nextAction&gt;&lt;action&gt;2&lt;/action&gt;&lt;slide&gt;290&lt;/slide&gt;&lt;/nextAction&gt;&lt;prevAction&gt;&lt;action&gt;2&lt;/action&gt;&lt;slide&gt;306&lt;/slide&gt;&lt;/prevAction&gt;&lt;lock&gt;0&lt;/lock&gt;&lt;/BranchingProperties&gt;&#13;&#10;"/>
  <p:tag name="GENSWF_SLIDE_UID" val="{F1EEC2B4-92D3-4ABE-9241-BA0DE482CB96}:289"/>
</p:tagLst>
</file>

<file path=ppt/tags/tag9.xml><?xml version="1.0" encoding="utf-8"?>
<p:tagLst xmlns:p="http://schemas.openxmlformats.org/presentationml/2006/main">
  <p:tag name="ISPRING_SLIDE_BRANCHING_PROPERTIES" val="&lt;BranchingProperties&gt;&lt;nextAction&gt;&lt;action&gt;2&lt;/action&gt;&lt;slide&gt;288&lt;/slide&gt;&lt;/nextAction&gt;&lt;prevAction&gt;&lt;action&gt;2&lt;/action&gt;&lt;slide&gt;289&lt;/slide&gt;&lt;/prevAction&gt;&lt;lock&gt;0&lt;/lock&gt;&lt;/BranchingProperties&gt;&#13;&#10;"/>
  <p:tag name="GENSWF_SLIDE_UID" val="{B2B468BE-3864-4388-97E2-8B7E5A6242F4}:290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1999</Words>
  <Application>WPS Presentation</Application>
  <PresentationFormat/>
  <Paragraphs>90</Paragraphs>
  <Slides>17</Slides>
  <Notes>1</Notes>
  <HiddenSlides>0</HiddenSlides>
  <MMClips>17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Calibri Light</vt:lpstr>
      <vt:lpstr>Times New Roman</vt:lpstr>
      <vt:lpstr>.VnAvant</vt:lpstr>
      <vt:lpstr>Segoe Print</vt:lpstr>
      <vt:lpstr>Antique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Đăng Khoa</cp:lastModifiedBy>
  <cp:revision>2</cp:revision>
  <dcterms:created xsi:type="dcterms:W3CDTF">2012-11-21T14:46:32Z</dcterms:created>
  <dcterms:modified xsi:type="dcterms:W3CDTF">2024-12-24T01:57:04Z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754AC143CCC94222B067C031962CC3C2_13</vt:lpwstr>
  </property>
  <property fmtid="{D5CDD505-2E9C-101B-9397-08002B2CF9AE}" pid="3" name="KSOProductBuildVer">
    <vt:lpwstr>1033-12.2.0.19307</vt:lpwstr>
  </property>
</Properties>
</file>