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68" r:id="rId3"/>
    <p:sldId id="273" r:id="rId4"/>
    <p:sldId id="269" r:id="rId5"/>
    <p:sldId id="270" r:id="rId6"/>
    <p:sldId id="271" r:id="rId7"/>
    <p:sldId id="272" r:id="rId8"/>
    <p:sldId id="27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46" d="100"/>
          <a:sy n="46" d="100"/>
        </p:scale>
        <p:origin x="-2076" y="-5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6AFE-5BB2-4527-9FB8-2C3A43118FB0}" type="datetimeFigureOut">
              <a:rPr lang="en-US" smtClean="0"/>
              <a:pPr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9566-43AA-42B7-B82E-6BAE6FFB8F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8626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6AFE-5BB2-4527-9FB8-2C3A43118FB0}" type="datetimeFigureOut">
              <a:rPr lang="en-US" smtClean="0"/>
              <a:pPr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9566-43AA-42B7-B82E-6BAE6FFB8F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0418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6AFE-5BB2-4527-9FB8-2C3A43118FB0}" type="datetimeFigureOut">
              <a:rPr lang="en-US" smtClean="0"/>
              <a:pPr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9566-43AA-42B7-B82E-6BAE6FFB8F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4205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6AFE-5BB2-4527-9FB8-2C3A43118FB0}" type="datetimeFigureOut">
              <a:rPr lang="en-US" smtClean="0"/>
              <a:pPr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9566-43AA-42B7-B82E-6BAE6FFB8F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4442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6AFE-5BB2-4527-9FB8-2C3A43118FB0}" type="datetimeFigureOut">
              <a:rPr lang="en-US" smtClean="0"/>
              <a:pPr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9566-43AA-42B7-B82E-6BAE6FFB8F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2684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6AFE-5BB2-4527-9FB8-2C3A43118FB0}" type="datetimeFigureOut">
              <a:rPr lang="en-US" smtClean="0"/>
              <a:pPr/>
              <a:t>12/28/2023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9566-43AA-42B7-B82E-6BAE6FFB8F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0608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6AFE-5BB2-4527-9FB8-2C3A43118FB0}" type="datetimeFigureOut">
              <a:rPr lang="en-US" smtClean="0"/>
              <a:pPr/>
              <a:t>12/28/2023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9566-43AA-42B7-B82E-6BAE6FFB8F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6612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6AFE-5BB2-4527-9FB8-2C3A43118FB0}" type="datetimeFigureOut">
              <a:rPr lang="en-US" smtClean="0"/>
              <a:pPr/>
              <a:t>12/28/2023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9566-43AA-42B7-B82E-6BAE6FFB8F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056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6AFE-5BB2-4527-9FB8-2C3A43118FB0}" type="datetimeFigureOut">
              <a:rPr lang="en-US" smtClean="0"/>
              <a:pPr/>
              <a:t>12/28/2023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9566-43AA-42B7-B82E-6BAE6FFB8F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1871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6AFE-5BB2-4527-9FB8-2C3A43118FB0}" type="datetimeFigureOut">
              <a:rPr lang="en-US" smtClean="0"/>
              <a:pPr/>
              <a:t>12/28/2023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9566-43AA-42B7-B82E-6BAE6FFB8F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6194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6AFE-5BB2-4527-9FB8-2C3A43118FB0}" type="datetimeFigureOut">
              <a:rPr lang="en-US" smtClean="0"/>
              <a:pPr/>
              <a:t>12/28/2023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9566-43AA-42B7-B82E-6BAE6FFB8F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6563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06AFE-5BB2-4527-9FB8-2C3A43118FB0}" type="datetimeFigureOut">
              <a:rPr lang="en-US" smtClean="0"/>
              <a:pPr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89566-43AA-42B7-B82E-6BAE6FFB8F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0873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0"/>
            <a:ext cx="9275361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618536" y="1066800"/>
            <a:ext cx="403828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Chủ đề : 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Bé yêu động vật</a:t>
            </a:r>
            <a:endParaRPr 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87551" y="1752600"/>
            <a:ext cx="54864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Hoạt động học: Nhận biết tập nói</a:t>
            </a:r>
            <a:endParaRPr lang="en-US" sz="28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87550" y="2541105"/>
            <a:ext cx="54864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Đề tài :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yêu</a:t>
            </a:r>
            <a:endParaRPr lang="en-US" sz="28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21610" y="3164137"/>
            <a:ext cx="54864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Độ tuổi : Nhà trẻ</a:t>
            </a:r>
            <a:endParaRPr lang="en-US" sz="28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66768" y="3734643"/>
            <a:ext cx="54864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Giáo viên : Nguyễn Thị Hiền</a:t>
            </a:r>
            <a:endParaRPr lang="en-US" sz="28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7274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inh-nen-powerpoint-don-gian-19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226485" cy="6858000"/>
          </a:xfrm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9291326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0" algn="ctr"/>
              </a:tabLst>
            </a:pPr>
            <a:r>
              <a:rPr kumimoji="0" lang="nl-NL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a) Kiến thức: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0" algn="ctr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- Trẻ biết gọi tên và nói được đặc điểm đặc trưng của con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0" algn="ctr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gà trống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0" algn="ctr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- Trẻ biết được lợi ích của con gà trống đối với đời sống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0" algn="ctr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 người:</a:t>
            </a:r>
            <a:r>
              <a:rPr kumimoji="0" lang="pt-BR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gà gáy báo hiệu mọi người thức dậy, các món ăn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0" algn="ctr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chứa nhiều chất dinh dưỡng từ thịt gà...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0" algn="ctr"/>
              </a:tabLst>
            </a:pPr>
            <a:r>
              <a:rPr kumimoji="0" lang="nl-NL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b) Kỹ năng: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0" algn="ctr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- Rèn kĩ năng quan sát, chú ý, ghi nhớ có chủ định cho trẻ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0" algn="ctr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- Phát triển ngôn ngữ cho trẻ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0" algn="ctr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- Rèn trẻ nói đủ câu, nói rõ từ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0" algn="ctr"/>
              </a:tabLst>
            </a:pPr>
            <a:r>
              <a:rPr kumimoji="0" lang="nl-NL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c) Giáo dục: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0" algn="ctr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- Trẻ hứng thú tham gia vào các hoạt động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0" algn="ctr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- Giáo dục trẻ thích ăn những món ăn từ gà, biết được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0" algn="ctr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chất dinh dưỡng trong món ăn được chế biến từ gà.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0" algn="ctr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pt-BR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- </a:t>
            </a: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Trẻ biết yêu quý, chăm sóc và bảo vệ con gà</a:t>
            </a:r>
            <a:r>
              <a:rPr kumimoji="0" 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inh-nen-mam-non-1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8820823" cy="6858000"/>
          </a:xfrm>
        </p:spPr>
      </p:pic>
      <p:sp>
        <p:nvSpPr>
          <p:cNvPr id="5" name="Rectangle 4"/>
          <p:cNvSpPr/>
          <p:nvPr/>
        </p:nvSpPr>
        <p:spPr>
          <a:xfrm>
            <a:off x="457200" y="533400"/>
            <a:ext cx="80772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3429000" algn="ctr"/>
              </a:tabLst>
            </a:pPr>
            <a:r>
              <a:rPr lang="nl-NL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Chuẩn bị: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0" algn="ctr"/>
              </a:tabLst>
            </a:pPr>
            <a:r>
              <a:rPr lang="pt-BR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lang="pt-BR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Giáo án điện tử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tabLst>
                <a:tab pos="3429000" algn="ctr"/>
              </a:tabLst>
            </a:pPr>
            <a:r>
              <a:rPr lang="pt-BR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Nhạc một số bài hát bài hát : “ Gà trống thổi kèn”,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0" algn="ctr"/>
              </a:tabLst>
            </a:pPr>
            <a:r>
              <a:rPr lang="pt-BR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“Con gà trống” </a:t>
            </a:r>
            <a:endParaRPr lang="en-US" sz="28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0" algn="ctr"/>
              </a:tabLst>
            </a:pPr>
            <a:r>
              <a:rPr lang="pt-BR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lang="pt-BR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Một số tranh ảnh về thức ăn cho gà, rổ cho trẻ chơi</a:t>
            </a:r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60656" cy="6858000"/>
          </a:xfrm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440335" y="533400"/>
            <a:ext cx="817243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57300" algn="l"/>
              </a:tabLst>
            </a:pPr>
            <a:r>
              <a:rPr kumimoji="0" lang="nl-NL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a) Hoạt động mở đầu: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57300" algn="l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Cô và trẻ cùng vận động theo bài hát: “ Gà trống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57300" algn="l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thổi kèn” và trò chuyện với trẻ về bài hát: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57300" algn="l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+ Các con vừa hát bài hát gì?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57300" algn="l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+ Bài hát nhắc đến con vật gì nào?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57300" algn="l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Cô giới thiệu: Các con ơi! Bài hát nhắc đến con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57300" algn="l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gà trống đấy! Để giúp cho </a:t>
            </a:r>
            <a:r>
              <a:rPr lang="pt-BR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ác</a:t>
            </a:r>
            <a:r>
              <a:rPr kumimoji="0" lang="pt-BR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 hiểu rõ hơn về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57300" algn="l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con gà trống thì hôm nay cô và các con hãy cùng nhau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57300" algn="l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nhận biết về con gà trống nhé !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mau-background-don-gian-dep-1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652001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  <a:tab pos="1257300" algn="l"/>
              </a:tabLst>
            </a:pPr>
            <a:r>
              <a:rPr kumimoji="0" lang="es-E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* </a:t>
            </a:r>
            <a:r>
              <a:rPr kumimoji="0" lang="es-E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Nhận</a:t>
            </a:r>
            <a:r>
              <a:rPr kumimoji="0" lang="es-E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E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biết</a:t>
            </a:r>
            <a:r>
              <a:rPr kumimoji="0" lang="es-E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E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tập</a:t>
            </a:r>
            <a:r>
              <a:rPr kumimoji="0" lang="es-E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E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nói</a:t>
            </a:r>
            <a:r>
              <a:rPr kumimoji="0" lang="es-E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E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về</a:t>
            </a:r>
            <a:r>
              <a:rPr kumimoji="0" lang="es-E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con </a:t>
            </a:r>
            <a:r>
              <a:rPr kumimoji="0" lang="es-E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gà</a:t>
            </a:r>
            <a:r>
              <a:rPr kumimoji="0" lang="es-E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E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trống</a:t>
            </a:r>
            <a:r>
              <a:rPr kumimoji="0" lang="es-E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114300" algn="l"/>
                <a:tab pos="1257300" algn="l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Cô cho trẻ xem hình ảnh về con gà trống và gợi ý cho trẻ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4300" algn="l"/>
                <a:tab pos="1257300" algn="l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nêu lên những đặc điểm của con gà trống ( đầu gà, mình gà,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4300" algn="l"/>
                <a:tab pos="1257300" algn="l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chân gà và cánh gà)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114300" algn="l"/>
                <a:tab pos="1257300" algn="l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Cô khái quát lại nội dung: Gà trống là con vật nuôi trong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4300" algn="l"/>
                <a:tab pos="1257300" algn="l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gia đình. Gà trống có đầu, mình, đuôi và chân gà. Trên đầu gà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4300" algn="l"/>
                <a:tab pos="1257300" algn="l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có cái mào, con mắt và cái mỏ gà. Mình gà có 2 cái cánh,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4300" algn="l"/>
                <a:tab pos="1257300" algn="l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 rất là nhiều lông, lông của gà rất là nhiều màu sắc, thật là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4300" algn="l"/>
                <a:tab pos="1257300" algn="l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sặc sỡ. Đuôi gà rất là cong và dài. Gà có 2 cái chân, chân gà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4300" algn="l"/>
                <a:tab pos="1257300" algn="l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giúp gà di chuyển, đi được khắp mọi nơi, dưới chân gà có rất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4300" algn="l"/>
                <a:tab pos="1257300" algn="l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là nhiều móng nhọn, giúp gà bới đất để tìm thức ăn đấy !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  <a:tab pos="1257300" algn="l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Cô gợi ý trẻ kể tên một số thức ăn hằng ngày của con gà trống ?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114300" algn="l"/>
                <a:tab pos="1257300" algn="l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Cô giáo dục trẻ biết lợi ích của con gà trống đối với đời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4300" algn="l"/>
                <a:tab pos="1257300" algn="l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sống của con người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4300" algn="l"/>
                <a:tab pos="1257300" algn="l"/>
              </a:tabLst>
            </a:pPr>
            <a:r>
              <a:rPr lang="pt-BR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Cô giáo dục trẻ biết yêu quý, bảo vệ và chăm sóc gà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80928" cy="6858000"/>
          </a:xfrm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685800"/>
            <a:ext cx="8485015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" algn="l"/>
              </a:tabLst>
            </a:pPr>
            <a:r>
              <a:rPr lang="es-E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</a:t>
            </a:r>
            <a:r>
              <a:rPr kumimoji="0" lang="es-E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Trò</a:t>
            </a:r>
            <a:r>
              <a:rPr kumimoji="0" lang="es-E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E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chơi</a:t>
            </a:r>
            <a:r>
              <a:rPr kumimoji="0" lang="es-E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1: “</a:t>
            </a:r>
            <a:r>
              <a:rPr kumimoji="0" lang="es-E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Ai</a:t>
            </a:r>
            <a:r>
              <a:rPr kumimoji="0" lang="es-E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E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nhanh</a:t>
            </a:r>
            <a:r>
              <a:rPr kumimoji="0" lang="es-E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E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hơn</a:t>
            </a:r>
            <a:r>
              <a:rPr kumimoji="0" lang="es-E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”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" algn="l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Cách chơi:</a:t>
            </a: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Cô chia lớp thành 2 đội.  Cô đã chuẩn bị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" algn="l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rất nhiều thức ăn cho gà. Nhiệm vụ của các con là khi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" algn="l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nghe hiệu lệnh của cô thì từng thành viên của mỗi đội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" algn="l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sẽ thi đua với nhau lên chọn thức ăn và bỏ vào rổ của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" algn="l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đội mình. Trong thời gian 1 bản nhạc đội nào đem về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" algn="l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nhiều thức ăn cho gà hơn thì đội đó sẽ là đội chiến thắng 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" algn="l"/>
              </a:tabLst>
            </a:pP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Luật chơi:</a:t>
            </a: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Mỗi bạn chỉ được chọn 1 loại thức ăn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Hinh-nen-mam-non-1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24989" cy="6858000"/>
          </a:xfrm>
        </p:spPr>
      </p:pic>
      <p:sp>
        <p:nvSpPr>
          <p:cNvPr id="7" name="Rectangle 6"/>
          <p:cNvSpPr/>
          <p:nvPr/>
        </p:nvSpPr>
        <p:spPr>
          <a:xfrm>
            <a:off x="0" y="457200"/>
            <a:ext cx="10210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7150" algn="l"/>
              </a:tabLst>
            </a:pPr>
            <a:r>
              <a:rPr lang="es-E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lang="es-ES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Trò</a:t>
            </a:r>
            <a:r>
              <a:rPr lang="es-E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chơi</a:t>
            </a:r>
            <a:r>
              <a:rPr lang="es-E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2: “ </a:t>
            </a:r>
            <a:r>
              <a:rPr lang="es-ES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Bắt</a:t>
            </a:r>
            <a:r>
              <a:rPr lang="es-E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chước</a:t>
            </a:r>
            <a:r>
              <a:rPr lang="es-E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hành</a:t>
            </a:r>
            <a:r>
              <a:rPr lang="es-E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động</a:t>
            </a:r>
            <a:r>
              <a:rPr lang="es-E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lang="es-E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con </a:t>
            </a:r>
            <a:r>
              <a:rPr lang="es-ES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gà</a:t>
            </a:r>
            <a:r>
              <a:rPr lang="es-E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ES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trống</a:t>
            </a:r>
            <a:r>
              <a:rPr lang="es-E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" algn="l"/>
              </a:tabLst>
            </a:pPr>
            <a:r>
              <a:rPr lang="pt-BR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</a:t>
            </a:r>
            <a:r>
              <a:rPr lang="pt-BR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Cách chơi:</a:t>
            </a:r>
            <a:r>
              <a:rPr lang="pt-BR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Cô sẽ nói tên các động tác mô phỏng lại các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" algn="l"/>
              </a:tabLst>
            </a:pPr>
            <a:r>
              <a:rPr lang="pt-BR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hành động của con gà trống: gà gáy, gà vỗ cánh, gà bới đất,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" algn="l"/>
              </a:tabLst>
            </a:pPr>
            <a:r>
              <a:rPr lang="pt-BR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gà mổ thóc</a:t>
            </a:r>
            <a:r>
              <a:rPr lang="pt-BR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...Nhiệm </a:t>
            </a:r>
            <a:r>
              <a:rPr lang="pt-BR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vụ của các con là sẽ bắt chước các động </a:t>
            </a:r>
            <a:endParaRPr lang="pt-BR" sz="28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" algn="l"/>
              </a:tabLst>
            </a:pPr>
            <a:r>
              <a:rPr lang="pt-BR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tác </a:t>
            </a:r>
            <a:r>
              <a:rPr lang="pt-BR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 </a:t>
            </a:r>
            <a:r>
              <a:rPr lang="pt-BR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 </a:t>
            </a:r>
            <a:r>
              <a:rPr lang="pt-BR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gà trống.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" algn="l"/>
              </a:tabLst>
            </a:pPr>
            <a:r>
              <a:rPr lang="pt-BR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lang="pt-BR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Luật chơi:</a:t>
            </a:r>
            <a:r>
              <a:rPr lang="pt-BR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Nếu bạn nào làm sai thì sẽ nhảy lò cò 1 vòng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" algn="l"/>
              </a:tabLst>
            </a:pPr>
            <a:r>
              <a:rPr lang="pt-BR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Cô tổ chức cho trẻ chơi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" algn="l"/>
              </a:tabLst>
            </a:pPr>
            <a:r>
              <a:rPr lang="pt-BR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Cô nhận xét kết quả chơi, động viên, khen ngợi trẻ </a:t>
            </a:r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inh-nen-powerpoint-don-gian-19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457200" y="1752600"/>
            <a:ext cx="8361584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Hoạt động kết thúc: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 trẻ hát và vận động theo nhạc bài: “ Con gà trống ”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806</Words>
  <Application>Microsoft Office PowerPoint</Application>
  <PresentationFormat>On-screen Show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dq</cp:lastModifiedBy>
  <cp:revision>13</cp:revision>
  <dcterms:created xsi:type="dcterms:W3CDTF">2022-10-06T05:17:31Z</dcterms:created>
  <dcterms:modified xsi:type="dcterms:W3CDTF">2023-12-28T14:26:52Z</dcterms:modified>
</cp:coreProperties>
</file>