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9" r:id="rId3"/>
    <p:sldId id="270" r:id="rId4"/>
    <p:sldId id="271" r:id="rId5"/>
    <p:sldId id="272" r:id="rId6"/>
    <p:sldId id="262" r:id="rId7"/>
    <p:sldId id="263" r:id="rId8"/>
    <p:sldId id="269" r:id="rId9"/>
    <p:sldId id="267" r:id="rId10"/>
    <p:sldId id="265" r:id="rId11"/>
    <p:sldId id="268"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4" d="100"/>
          <a:sy n="74" d="100"/>
        </p:scale>
        <p:origin x="5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41D75-8D3B-4681-97B9-5511FA98BAAB}" type="datetimeFigureOut">
              <a:rPr lang="en-US" smtClean="0"/>
              <a:t>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23528-F2BC-454E-83C7-7EFF87989BCD}" type="slidenum">
              <a:rPr lang="en-US" smtClean="0"/>
              <a:t>‹#›</a:t>
            </a:fld>
            <a:endParaRPr lang="en-US"/>
          </a:p>
        </p:txBody>
      </p:sp>
    </p:spTree>
    <p:extLst>
      <p:ext uri="{BB962C8B-B14F-4D97-AF65-F5344CB8AC3E}">
        <p14:creationId xmlns:p14="http://schemas.microsoft.com/office/powerpoint/2010/main" val="3915372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23528-F2BC-454E-83C7-7EFF87989BCD}" type="slidenum">
              <a:rPr lang="en-US" smtClean="0"/>
              <a:t>1</a:t>
            </a:fld>
            <a:endParaRPr lang="en-US"/>
          </a:p>
        </p:txBody>
      </p:sp>
    </p:spTree>
    <p:extLst>
      <p:ext uri="{BB962C8B-B14F-4D97-AF65-F5344CB8AC3E}">
        <p14:creationId xmlns:p14="http://schemas.microsoft.com/office/powerpoint/2010/main" val="287677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23528-F2BC-454E-83C7-7EFF87989BCD}" type="slidenum">
              <a:rPr lang="en-US" smtClean="0"/>
              <a:t>11</a:t>
            </a:fld>
            <a:endParaRPr lang="en-US"/>
          </a:p>
        </p:txBody>
      </p:sp>
    </p:spTree>
    <p:extLst>
      <p:ext uri="{BB962C8B-B14F-4D97-AF65-F5344CB8AC3E}">
        <p14:creationId xmlns:p14="http://schemas.microsoft.com/office/powerpoint/2010/main" val="124216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8DF4E1-BC42-450D-999B-E664304CA685}"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2383962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DF4E1-BC42-450D-999B-E664304CA685}"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234875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DF4E1-BC42-450D-999B-E664304CA685}"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306096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DF4E1-BC42-450D-999B-E664304CA685}"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751756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8DF4E1-BC42-450D-999B-E664304CA685}"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420967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8DF4E1-BC42-450D-999B-E664304CA685}"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168180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8DF4E1-BC42-450D-999B-E664304CA685}" type="datetimeFigureOut">
              <a:rPr lang="en-US" smtClean="0"/>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403664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8DF4E1-BC42-450D-999B-E664304CA685}" type="datetimeFigureOut">
              <a:rPr lang="en-US" smtClean="0"/>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365864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8DF4E1-BC42-450D-999B-E664304CA685}" type="datetimeFigureOut">
              <a:rPr lang="en-US" smtClean="0"/>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429603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8DF4E1-BC42-450D-999B-E664304CA685}"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241678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8DF4E1-BC42-450D-999B-E664304CA685}"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C0D27-BB84-4FD8-8B46-D4C7110AD082}" type="slidenum">
              <a:rPr lang="en-US" smtClean="0"/>
              <a:t>‹#›</a:t>
            </a:fld>
            <a:endParaRPr lang="en-US"/>
          </a:p>
        </p:txBody>
      </p:sp>
    </p:spTree>
    <p:extLst>
      <p:ext uri="{BB962C8B-B14F-4D97-AF65-F5344CB8AC3E}">
        <p14:creationId xmlns:p14="http://schemas.microsoft.com/office/powerpoint/2010/main" val="278960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DF4E1-BC42-450D-999B-E664304CA685}" type="datetimeFigureOut">
              <a:rPr lang="en-US" smtClean="0"/>
              <a:t>8/12/2022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C0D27-BB84-4FD8-8B46-D4C7110AD082}" type="slidenum">
              <a:rPr lang="en-US" smtClean="0"/>
              <a:t>‹#›</a:t>
            </a:fld>
            <a:endParaRPr lang="en-US"/>
          </a:p>
        </p:txBody>
      </p:sp>
    </p:spTree>
    <p:extLst>
      <p:ext uri="{BB962C8B-B14F-4D97-AF65-F5344CB8AC3E}">
        <p14:creationId xmlns:p14="http://schemas.microsoft.com/office/powerpoint/2010/main" val="925817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GIF"/><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istrator\Desktop\NH%2022-23\GVG%2022-23\GVG%2022-23\pha%20mau.mp4" TargetMode="External"/><Relationship Id="rId1" Type="http://schemas.microsoft.com/office/2007/relationships/media" Target="file:///C:\Users\Administrator\Desktop\NH%2022-23\GVG%2022-23\GVG%2022-23\pha%20mau.mp4"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vely cartoon dynamic PowerPoint background_Best PowerPoint templates and  Google Slides for free downloa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6429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10"/>
          <p:cNvSpPr>
            <a:spLocks noChangeArrowheads="1" noChangeShapeType="1" noTextEdit="1"/>
          </p:cNvSpPr>
          <p:nvPr/>
        </p:nvSpPr>
        <p:spPr bwMode="auto">
          <a:xfrm>
            <a:off x="1717964" y="5151822"/>
            <a:ext cx="5957454" cy="1512233"/>
          </a:xfrm>
          <a:prstGeom prst="rect">
            <a:avLst/>
          </a:prstGeom>
        </p:spPr>
        <p:txBody>
          <a:bodyPr wrap="none" fromWordArt="1">
            <a:prstTxWarp prst="textSlantUp">
              <a:avLst>
                <a:gd name="adj" fmla="val 32056"/>
              </a:avLst>
            </a:prstTxWarp>
          </a:bodyPr>
          <a:lstStyle/>
          <a:p>
            <a:pPr algn="ctr"/>
            <a:r>
              <a:rPr lang="en-US" sz="3600" b="1"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Giáo viên</a:t>
            </a:r>
            <a:r>
              <a:rPr lang="vi-VN" sz="3600" b="1"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 </a:t>
            </a:r>
            <a:r>
              <a:rPr lang="en-US" sz="3600" b="1"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Ông Thị Trúc</a:t>
            </a:r>
            <a:endParaRPr lang="en-US" sz="3600" b="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539443" y="1224333"/>
            <a:ext cx="6135975" cy="923330"/>
          </a:xfrm>
          <a:prstGeom prst="rect">
            <a:avLst/>
          </a:prstGeom>
          <a:noFill/>
        </p:spPr>
        <p:txBody>
          <a:bodyPr wrap="none" lIns="91440" tIns="45720" rIns="91440" bIns="45720">
            <a:spAutoFit/>
          </a:bodyPr>
          <a:lstStyle/>
          <a:p>
            <a:pPr algn="ctr"/>
            <a:r>
              <a:rPr lang="en-US" sz="5400" b="1" dirty="0" err="1"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Chủ</a:t>
            </a:r>
            <a:r>
              <a:rPr lang="en-US" sz="5400" b="1" dirty="0"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 </a:t>
            </a:r>
            <a:r>
              <a:rPr lang="en-US" sz="5400" b="1" dirty="0" err="1"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đề</a:t>
            </a:r>
            <a:r>
              <a:rPr lang="en-US" sz="5400" b="1" dirty="0"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 : </a:t>
            </a:r>
            <a:r>
              <a:rPr lang="en-US" sz="5400" b="1" dirty="0" err="1"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Ngành</a:t>
            </a:r>
            <a:r>
              <a:rPr lang="en-US" sz="5400" b="1" dirty="0"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 </a:t>
            </a:r>
            <a:r>
              <a:rPr lang="en-US" sz="5400" b="1" dirty="0" err="1"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nghề</a:t>
            </a:r>
            <a:endParaRPr lang="en-US" sz="5400" b="1" cap="none" spc="0"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endParaRPr>
          </a:p>
        </p:txBody>
      </p:sp>
      <p:sp>
        <p:nvSpPr>
          <p:cNvPr id="3" name="Rectangle 2"/>
          <p:cNvSpPr/>
          <p:nvPr/>
        </p:nvSpPr>
        <p:spPr>
          <a:xfrm>
            <a:off x="456179" y="2321004"/>
            <a:ext cx="9236823"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smtClean="0">
                <a:ln/>
                <a:solidFill>
                  <a:srgbClr val="7030A0"/>
                </a:solidFill>
              </a:rPr>
              <a:t>Hoạt</a:t>
            </a:r>
            <a:r>
              <a:rPr lang="en-US" sz="6600" b="1" dirty="0" smtClean="0">
                <a:ln/>
                <a:solidFill>
                  <a:srgbClr val="7030A0"/>
                </a:solidFill>
              </a:rPr>
              <a:t> </a:t>
            </a:r>
            <a:r>
              <a:rPr lang="en-US" sz="5400" b="1" dirty="0" err="1" smtClean="0">
                <a:ln/>
                <a:solidFill>
                  <a:srgbClr val="7030A0"/>
                </a:solidFill>
              </a:rPr>
              <a:t>động</a:t>
            </a:r>
            <a:r>
              <a:rPr lang="en-US" sz="5400" b="1" dirty="0" smtClean="0">
                <a:ln/>
                <a:solidFill>
                  <a:srgbClr val="7030A0"/>
                </a:solidFill>
              </a:rPr>
              <a:t>: </a:t>
            </a:r>
            <a:r>
              <a:rPr lang="en-US" sz="5400" b="1" dirty="0" err="1" smtClean="0">
                <a:ln/>
                <a:solidFill>
                  <a:srgbClr val="7030A0"/>
                </a:solidFill>
              </a:rPr>
              <a:t>Khám</a:t>
            </a:r>
            <a:r>
              <a:rPr lang="en-US" sz="5400" b="1" dirty="0" smtClean="0">
                <a:ln/>
                <a:solidFill>
                  <a:srgbClr val="7030A0"/>
                </a:solidFill>
              </a:rPr>
              <a:t> </a:t>
            </a:r>
            <a:r>
              <a:rPr lang="en-US" sz="5400" b="1" dirty="0" err="1" smtClean="0">
                <a:ln/>
                <a:solidFill>
                  <a:srgbClr val="7030A0"/>
                </a:solidFill>
              </a:rPr>
              <a:t>phá</a:t>
            </a:r>
            <a:r>
              <a:rPr lang="en-US" sz="5400" b="1" dirty="0" smtClean="0">
                <a:ln/>
                <a:solidFill>
                  <a:srgbClr val="7030A0"/>
                </a:solidFill>
              </a:rPr>
              <a:t> </a:t>
            </a:r>
            <a:r>
              <a:rPr lang="en-US" sz="5400" b="1" dirty="0" err="1" smtClean="0">
                <a:ln/>
                <a:solidFill>
                  <a:srgbClr val="7030A0"/>
                </a:solidFill>
              </a:rPr>
              <a:t>khoa</a:t>
            </a:r>
            <a:r>
              <a:rPr lang="en-US" sz="5400" b="1" dirty="0" smtClean="0">
                <a:ln/>
                <a:solidFill>
                  <a:srgbClr val="7030A0"/>
                </a:solidFill>
              </a:rPr>
              <a:t> </a:t>
            </a:r>
            <a:r>
              <a:rPr lang="en-US" sz="5400" b="1" dirty="0" err="1" smtClean="0">
                <a:ln/>
                <a:solidFill>
                  <a:srgbClr val="7030A0"/>
                </a:solidFill>
              </a:rPr>
              <a:t>học</a:t>
            </a:r>
            <a:endParaRPr lang="en-US" sz="5400" b="1" cap="none" spc="0" dirty="0">
              <a:ln/>
              <a:solidFill>
                <a:srgbClr val="7030A0"/>
              </a:solidFill>
              <a:effectLst/>
            </a:endParaRPr>
          </a:p>
        </p:txBody>
      </p:sp>
      <p:sp>
        <p:nvSpPr>
          <p:cNvPr id="8" name="Rectangle 7"/>
          <p:cNvSpPr/>
          <p:nvPr/>
        </p:nvSpPr>
        <p:spPr>
          <a:xfrm>
            <a:off x="924255" y="3775682"/>
            <a:ext cx="8768747" cy="1107996"/>
          </a:xfrm>
          <a:prstGeom prst="rect">
            <a:avLst/>
          </a:prstGeom>
          <a:noFill/>
        </p:spPr>
        <p:txBody>
          <a:bodyPr wrap="none" lIns="91440" tIns="45720" rIns="91440" bIns="45720">
            <a:spAutoFit/>
          </a:bodyPr>
          <a:lstStyle/>
          <a:p>
            <a:pPr algn="ctr"/>
            <a:r>
              <a:rPr lang="en-US" sz="6600" b="1" dirty="0" err="1" smtClean="0">
                <a:ln w="12700" cmpd="sng">
                  <a:solidFill>
                    <a:schemeClr val="accent4"/>
                  </a:solidFill>
                  <a:prstDash val="solid"/>
                </a:ln>
                <a:solidFill>
                  <a:schemeClr val="bg2">
                    <a:lumMod val="10000"/>
                  </a:schemeClr>
                </a:solidFill>
                <a:latin typeface="Times New Roman" panose="02020603050405020304" pitchFamily="18" charset="0"/>
                <a:cs typeface="Times New Roman" panose="02020603050405020304" pitchFamily="18" charset="0"/>
              </a:rPr>
              <a:t>Đề</a:t>
            </a:r>
            <a:r>
              <a:rPr lang="en-US" sz="66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6600" b="1" dirty="0" err="1" smtClean="0">
                <a:ln w="12700" cmpd="sng">
                  <a:solidFill>
                    <a:schemeClr val="accent4"/>
                  </a:solidFill>
                  <a:prstDash val="solid"/>
                </a:ln>
                <a:solidFill>
                  <a:schemeClr val="accent2">
                    <a:lumMod val="75000"/>
                  </a:schemeClr>
                </a:solidFill>
                <a:latin typeface="Times New Roman" panose="02020603050405020304" pitchFamily="18" charset="0"/>
                <a:cs typeface="Times New Roman" panose="02020603050405020304" pitchFamily="18" charset="0"/>
              </a:rPr>
              <a:t>tài</a:t>
            </a:r>
            <a:r>
              <a:rPr lang="en-US" sz="6600" b="1" dirty="0" smtClean="0">
                <a:ln w="12700" cmpd="sng">
                  <a:solidFill>
                    <a:schemeClr val="accent4"/>
                  </a:solidFill>
                  <a:prstDash val="solid"/>
                </a:ln>
                <a:solidFill>
                  <a:schemeClr val="accent2">
                    <a:lumMod val="75000"/>
                  </a:schemeClr>
                </a:solidFill>
                <a:latin typeface="Times New Roman" panose="02020603050405020304" pitchFamily="18" charset="0"/>
                <a:cs typeface="Times New Roman" panose="02020603050405020304" pitchFamily="18" charset="0"/>
              </a:rPr>
              <a:t>:</a:t>
            </a:r>
            <a:r>
              <a:rPr lang="en-US" sz="66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6600" b="1" dirty="0" err="1" smtClean="0">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Sắc</a:t>
            </a:r>
            <a:r>
              <a:rPr lang="en-US" sz="66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6600" b="1" dirty="0" err="1"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màu</a:t>
            </a:r>
            <a:r>
              <a:rPr lang="en-US" sz="66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6600" b="1" dirty="0" err="1" smtClean="0">
                <a:ln w="12700" cmpd="sng">
                  <a:solidFill>
                    <a:schemeClr val="accent4"/>
                  </a:solidFill>
                  <a:prstDash val="solid"/>
                </a:ln>
                <a:solidFill>
                  <a:schemeClr val="accent5">
                    <a:lumMod val="75000"/>
                  </a:schemeClr>
                </a:solidFill>
                <a:latin typeface="Times New Roman" panose="02020603050405020304" pitchFamily="18" charset="0"/>
                <a:cs typeface="Times New Roman" panose="02020603050405020304" pitchFamily="18" charset="0"/>
              </a:rPr>
              <a:t>kỳ</a:t>
            </a:r>
            <a:r>
              <a:rPr lang="en-US" sz="66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6600" b="1" dirty="0" err="1" smtClean="0">
                <a:ln w="12700" cmpd="sng">
                  <a:solidFill>
                    <a:schemeClr val="accent4"/>
                  </a:solidFill>
                  <a:prstDash val="solid"/>
                </a:ln>
                <a:solidFill>
                  <a:srgbClr val="00B0F0"/>
                </a:solidFill>
                <a:latin typeface="Times New Roman" panose="02020603050405020304" pitchFamily="18" charset="0"/>
                <a:cs typeface="Times New Roman" panose="02020603050405020304" pitchFamily="18" charset="0"/>
              </a:rPr>
              <a:t>diệu</a:t>
            </a:r>
            <a:endParaRPr lang="en-US" sz="6600" b="1" cap="none" spc="0" dirty="0">
              <a:ln w="12700" cmpd="sng">
                <a:solidFill>
                  <a:schemeClr val="accent4"/>
                </a:solidFill>
                <a:prstDash val="solid"/>
              </a:ln>
              <a:solidFill>
                <a:srgbClr val="00B0F0"/>
              </a:solidFill>
              <a:effectLst/>
              <a:latin typeface="Times New Roman" panose="02020603050405020304" pitchFamily="18" charset="0"/>
              <a:cs typeface="Times New Roman" panose="02020603050405020304" pitchFamily="18" charset="0"/>
            </a:endParaRPr>
          </a:p>
        </p:txBody>
      </p:sp>
      <p:sp>
        <p:nvSpPr>
          <p:cNvPr id="7" name="Text Box 10"/>
          <p:cNvSpPr txBox="1">
            <a:spLocks noChangeArrowheads="1"/>
          </p:cNvSpPr>
          <p:nvPr/>
        </p:nvSpPr>
        <p:spPr bwMode="auto">
          <a:xfrm>
            <a:off x="1539443" y="206395"/>
            <a:ext cx="73341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400" dirty="0" smtClean="0">
                <a:solidFill>
                  <a:srgbClr val="FF0000"/>
                </a:solidFill>
                <a:latin typeface="Times New Roman" panose="02020603050405020304" pitchFamily="18" charset="0"/>
              </a:rPr>
              <a:t>PHÒNG GD ĐT HUYỆN ĐẠI LỘC</a:t>
            </a:r>
          </a:p>
          <a:p>
            <a:pPr algn="ctr"/>
            <a:r>
              <a:rPr lang="en-US" altLang="en-US" sz="2400" b="1" dirty="0" smtClean="0">
                <a:solidFill>
                  <a:srgbClr val="FF0000"/>
                </a:solidFill>
                <a:latin typeface="Times New Roman" panose="02020603050405020304" pitchFamily="18" charset="0"/>
              </a:rPr>
              <a:t>TRƯỜNG </a:t>
            </a:r>
            <a:r>
              <a:rPr lang="en-US" altLang="en-US" sz="2400" b="1" dirty="0">
                <a:solidFill>
                  <a:srgbClr val="FF0000"/>
                </a:solidFill>
                <a:latin typeface="Times New Roman" panose="02020603050405020304" pitchFamily="18" charset="0"/>
              </a:rPr>
              <a:t>MẦM NON ĐẠI ĐỒNG</a:t>
            </a:r>
          </a:p>
        </p:txBody>
      </p:sp>
    </p:spTree>
    <p:extLst>
      <p:ext uri="{BB962C8B-B14F-4D97-AF65-F5344CB8AC3E}">
        <p14:creationId xmlns:p14="http://schemas.microsoft.com/office/powerpoint/2010/main" val="1701195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nhac chao tro choi">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5791200" y="3695700"/>
            <a:ext cx="609600" cy="609600"/>
          </a:xfrm>
        </p:spPr>
      </p:pic>
      <p:pic>
        <p:nvPicPr>
          <p:cNvPr id="4" name="Picture 4" descr="Top những Background Powerpoint đẹp cho bày thuyết trình ấn tượng Hình Ảnh  Đẹp HD Với Hơn 1 Triệu hình ảnh đẹp được tải - | Hình ảnh, Hình nền, Thiệ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1293" y="382520"/>
            <a:ext cx="8929337" cy="2308324"/>
          </a:xfrm>
          <a:prstGeom prst="rect">
            <a:avLst/>
          </a:prstGeom>
          <a:noFill/>
        </p:spPr>
        <p:txBody>
          <a:bodyPr wrap="square" lIns="91440" tIns="45720" rIns="91440" bIns="45720">
            <a:spAutoFit/>
          </a:bodyPr>
          <a:lstStyle/>
          <a:p>
            <a:pPr algn="ctr"/>
            <a:r>
              <a:rPr lang="en-US" sz="7200" b="1" cap="none" spc="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Trò chơi 2: Bé sáng tạo</a:t>
            </a:r>
            <a:endParaRPr lang="en-US" sz="7200" b="1" cap="none" spc="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7" name="nhac chao tro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842" y="6248400"/>
            <a:ext cx="609600" cy="609600"/>
          </a:xfrm>
          <a:prstGeom prst="rect">
            <a:avLst/>
          </a:prstGeom>
        </p:spPr>
      </p:pic>
      <p:pic>
        <p:nvPicPr>
          <p:cNvPr id="8" name="NuCuoiThienThanBeat-V.A-37085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8600" y="6318238"/>
            <a:ext cx="609600" cy="609600"/>
          </a:xfrm>
          <a:prstGeom prst="rect">
            <a:avLst/>
          </a:prstGeom>
        </p:spPr>
      </p:pic>
      <p:sp>
        <p:nvSpPr>
          <p:cNvPr id="3" name="Rectangle 2"/>
          <p:cNvSpPr/>
          <p:nvPr/>
        </p:nvSpPr>
        <p:spPr>
          <a:xfrm>
            <a:off x="228600" y="3267215"/>
            <a:ext cx="9804042" cy="2751715"/>
          </a:xfrm>
          <a:prstGeom prst="rect">
            <a:avLst/>
          </a:prstGeom>
        </p:spPr>
        <p:txBody>
          <a:bodyPr wrap="square">
            <a:spAutoFit/>
          </a:body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Cách chơi: Chia trẻ làm 3 đội nhiệm vụ của mỗi đội là pha màu và dùng màu vừa pha tạo ra 1 bức tranh tặng cô nhân ngày 20/11.</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Luật chơi: Trong thời gian 1 bản nhạc đội nào pha màu đúng và hoàn thành bức tranh thì đội đó thắng cuộc.</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Nhận xét tuyên dương khuyến khích trẻ.</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Giáo dục trẻ.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7111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3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audio>
              <p:cMediaNode vol="80000" numSld="999">
                <p:cTn id="15" fill="hold" display="0">
                  <p:stCondLst>
                    <p:cond delay="indefinite"/>
                  </p:stCondLst>
                  <p:endCondLst>
                    <p:cond evt="onStopAudio" delay="0">
                      <p:tgtEl>
                        <p:sldTgt/>
                      </p:tgtEl>
                    </p:cond>
                  </p:endCondLst>
                </p:cTn>
                <p:tgtEl>
                  <p:spTgt spid="7"/>
                </p:tgtEl>
              </p:cMediaNode>
            </p:audio>
            <p:audio>
              <p:cMediaNode vol="80000">
                <p:cTn id="16"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vely cartoon dynamic PowerPoint background_Best PowerPoint templates and  Google Slides for free downloa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02" y="0"/>
            <a:ext cx="1216429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10"/>
          <p:cNvSpPr>
            <a:spLocks noChangeArrowheads="1" noChangeShapeType="1" noTextEdit="1"/>
          </p:cNvSpPr>
          <p:nvPr/>
        </p:nvSpPr>
        <p:spPr bwMode="auto">
          <a:xfrm>
            <a:off x="553792" y="1916767"/>
            <a:ext cx="8693239" cy="2938568"/>
          </a:xfrm>
          <a:prstGeom prst="rect">
            <a:avLst/>
          </a:prstGeom>
        </p:spPr>
        <p:txBody>
          <a:bodyPr wrap="none" fromWordArt="1">
            <a:prstTxWarp prst="textSlantUp">
              <a:avLst>
                <a:gd name="adj" fmla="val 32056"/>
              </a:avLst>
            </a:prstTxWarp>
          </a:bodyPr>
          <a:lstStyle/>
          <a:p>
            <a:pPr algn="ctr"/>
            <a:r>
              <a:rPr lang="en-US" sz="3600" b="1"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Chào tạm biệt</a:t>
            </a:r>
          </a:p>
          <a:p>
            <a:pPr algn="ctr"/>
            <a:r>
              <a:rPr lang="en-US" sz="3600" b="1" kern="1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Hẹn gặp lại.</a:t>
            </a:r>
            <a:endParaRPr lang="en-US" sz="3600" b="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pic>
        <p:nvPicPr>
          <p:cNvPr id="5" name="BesameMucho-HoaTau_3na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4058" y="6019800"/>
            <a:ext cx="609600" cy="609600"/>
          </a:xfrm>
          <a:prstGeom prst="rect">
            <a:avLst/>
          </a:prstGeom>
        </p:spPr>
      </p:pic>
    </p:spTree>
    <p:extLst>
      <p:ext uri="{BB962C8B-B14F-4D97-AF65-F5344CB8AC3E}">
        <p14:creationId xmlns:p14="http://schemas.microsoft.com/office/powerpoint/2010/main" val="1391831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1" presetClass="mediacall" presetSubtype="0" fill="hold" nodeType="withEffect">
                                  <p:stCondLst>
                                    <p:cond delay="0"/>
                                  </p:stCondLst>
                                  <p:childTnLst>
                                    <p:cmd type="call" cmd="playFrom(0.0)">
                                      <p:cBhvr>
                                        <p:cTn id="9" dur="192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pic>
        <p:nvPicPr>
          <p:cNvPr id="2" name="Em-Muon-Lam-Be-Suri-Phuong-Anh (mp3cu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873" y="6112099"/>
            <a:ext cx="609600" cy="609600"/>
          </a:xfrm>
          <a:prstGeom prst="rect">
            <a:avLst/>
          </a:prstGeom>
        </p:spPr>
      </p:pic>
      <p:sp>
        <p:nvSpPr>
          <p:cNvPr id="3" name="Rectangle 2"/>
          <p:cNvSpPr/>
          <p:nvPr/>
        </p:nvSpPr>
        <p:spPr>
          <a:xfrm>
            <a:off x="0" y="151308"/>
            <a:ext cx="12192000" cy="6726650"/>
          </a:xfrm>
          <a:prstGeom prst="rect">
            <a:avLst/>
          </a:prstGeom>
        </p:spPr>
        <p:txBody>
          <a:bodyPr wrap="square">
            <a:spAutoFit/>
          </a:bodyPr>
          <a:lstStyle/>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I. Mục đích yêu cầu: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1. Kiến thức:</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Trẻ biết gọi tên màu, biết màu tan trong nước, công dụng của màu trong cuộc sống.</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Trẻ biết từ những màu cơ bản sẽ tạo thành những màu mới khi được trộn lẫn vào nhau.</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Trẻ biết pha trộn kết hợp các màu khác nhau để tạo thành một màu mới.</a:t>
            </a:r>
          </a:p>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2. Kỹ năng: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Rèn cho trẻ kĩ năng quan sát, so sánh, phán đoán, tư duy và sự khéo léo khi làm thử nghiệm.</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Kỹ năng phối hợp với các bạn thông qua các trò chơi.</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Phát triển ngôn ngữ, vốn từ cho trẻ.</a:t>
            </a:r>
          </a:p>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3. Giáo dục:</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Trẻ mạnh dạn tự tin hứng thú khi tham gia vào hoạt động, đoàn kết với bạn để hoàn thành nhiệm vụ.</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Giáo dục trẻ ngoan ngoãn vâng lời ông bà, cô giáo để sau này lớn lên có thể trở thành những nhà khoa học tương lai.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40051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pic>
        <p:nvPicPr>
          <p:cNvPr id="2" name="Em-Muon-Lam-Be-Suri-Phuong-Anh (mp3cu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873" y="6112099"/>
            <a:ext cx="609600" cy="609600"/>
          </a:xfrm>
          <a:prstGeom prst="rect">
            <a:avLst/>
          </a:prstGeom>
        </p:spPr>
      </p:pic>
      <p:sp>
        <p:nvSpPr>
          <p:cNvPr id="4" name="Rectangle 3"/>
          <p:cNvSpPr/>
          <p:nvPr/>
        </p:nvSpPr>
        <p:spPr>
          <a:xfrm>
            <a:off x="98737" y="125197"/>
            <a:ext cx="11865735" cy="3474093"/>
          </a:xfrm>
          <a:prstGeom prst="rect">
            <a:avLst/>
          </a:prstGeom>
        </p:spPr>
        <p:txBody>
          <a:bodyPr wrap="square">
            <a:spAutoFit/>
          </a:bodyPr>
          <a:lstStyle/>
          <a:p>
            <a:pPr>
              <a:lnSpc>
                <a:spcPct val="107000"/>
              </a:lnSpc>
              <a:spcAft>
                <a:spcPts val="800"/>
              </a:spcAft>
            </a:pPr>
            <a:r>
              <a:rPr lang="en-US" b="1">
                <a:latin typeface="Times New Roman" panose="02020603050405020304" pitchFamily="18" charset="0"/>
                <a:ea typeface="Calibri" panose="020F0502020204030204" pitchFamily="34" charset="0"/>
                <a:cs typeface="Times New Roman" panose="02020603050405020304" pitchFamily="18" charset="0"/>
              </a:rPr>
              <a:t>II</a:t>
            </a:r>
            <a:r>
              <a:rPr lang="en-US" sz="2400" b="1">
                <a:latin typeface="Times New Roman" panose="02020603050405020304" pitchFamily="18" charset="0"/>
                <a:ea typeface="Calibri" panose="020F0502020204030204" pitchFamily="34" charset="0"/>
                <a:cs typeface="Times New Roman" panose="02020603050405020304" pitchFamily="18" charset="0"/>
              </a:rPr>
              <a:t>. Chuẩn bị:</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Bài giảng điện tử.</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Màu xanh, vàng, đỏ, trắng.</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Bảng mẫu pha màu.</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Đồ dùng để cô và trẻ pha màu….</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Một số hình ảnh rời về màu sắc, giấy, rau củ đã cắt tỉa,… để trẻ chơi trò chơi.</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Bài hát: Em muốn làm, nhạc không lời…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72512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pic>
        <p:nvPicPr>
          <p:cNvPr id="2" name="Em-Muon-Lam-Be-Suri-Phuong-Anh (mp3cu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873" y="6112099"/>
            <a:ext cx="609600" cy="609600"/>
          </a:xfrm>
          <a:prstGeom prst="rect">
            <a:avLst/>
          </a:prstGeom>
        </p:spPr>
      </p:pic>
      <p:sp>
        <p:nvSpPr>
          <p:cNvPr id="3" name="Rectangle 2"/>
          <p:cNvSpPr/>
          <p:nvPr/>
        </p:nvSpPr>
        <p:spPr>
          <a:xfrm>
            <a:off x="72979" y="99583"/>
            <a:ext cx="12007404" cy="4864793"/>
          </a:xfrm>
          <a:prstGeom prst="rect">
            <a:avLst/>
          </a:prstGeom>
        </p:spPr>
        <p:txBody>
          <a:bodyPr wrap="square">
            <a:spAutoFit/>
          </a:bodyPr>
          <a:lstStyle/>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III. Tiến hành hoạt động: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1. Hoạt động mở đầu: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Hát vận động bài: Em muốn làm</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Lớp mình vừa hát bài hát gì?</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Trong bài hát nhắc tới những nghề nào?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Ngoài những nghề đó thì con còn biết những nghề gì nữa nào?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Các bạn có biết các nhà khoa học thường làm những công việc gì không?</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Sau này các con có muốn trở thành những nhà khoa học không?</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Biết các con thích làm nhà khoa học nên hôm nay cô đã chuẩn bị 1 bất ngờ dành cho lớp mình đấy!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0058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pic>
        <p:nvPicPr>
          <p:cNvPr id="2" name="Em-Muon-Lam-Be-Suri-Phuong-Anh (mp3cu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873" y="6112099"/>
            <a:ext cx="609600" cy="609600"/>
          </a:xfrm>
          <a:prstGeom prst="rect">
            <a:avLst/>
          </a:prstGeom>
        </p:spPr>
      </p:pic>
      <p:sp>
        <p:nvSpPr>
          <p:cNvPr id="4" name="Rectangle 3"/>
          <p:cNvSpPr/>
          <p:nvPr/>
        </p:nvSpPr>
        <p:spPr>
          <a:xfrm>
            <a:off x="8580" y="8055"/>
            <a:ext cx="12084681" cy="4864793"/>
          </a:xfrm>
          <a:prstGeom prst="rect">
            <a:avLst/>
          </a:prstGeom>
        </p:spPr>
        <p:txBody>
          <a:bodyPr wrap="square">
            <a:spAutoFit/>
          </a:bodyPr>
          <a:lstStyle/>
          <a:p>
            <a:pP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2. Hoạt động nhận thức: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Để biết được trong hộp quà có gì thì chúng ta cùng mở nào.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- 1, 2, 3 mở. Cô đã tặng lớp mình gì đây?</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xếp những chai màu ra bàn cho trẻ đọc tên các màu trong chai.</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rót nước vào ly thuỷ tinh. Bạn nào có nhận xét gì về nước?</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Điều gì sẽ xảy ra khi ta pha màu vào nước?</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pha màu vào nước. Vì sao nước lại chuyển màu?</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Để tạo ra nhiều màu sắc khác nhau người ta phải làm thế nào?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Để xem phỏng đoán của các con có đúng không thì bây giờ cô sẽ cho các con làm 1 vài thí nghiệm nhé!</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57554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sp>
        <p:nvSpPr>
          <p:cNvPr id="2" name="Rectangle 1"/>
          <p:cNvSpPr/>
          <p:nvPr/>
        </p:nvSpPr>
        <p:spPr>
          <a:xfrm>
            <a:off x="235528" y="251862"/>
            <a:ext cx="10834254" cy="1200329"/>
          </a:xfrm>
          <a:prstGeom prst="rect">
            <a:avLst/>
          </a:prstGeom>
          <a:noFill/>
        </p:spPr>
        <p:txBody>
          <a:bodyPr wrap="square" lIns="91440" tIns="45720" rIns="91440" bIns="45720">
            <a:spAutoFit/>
          </a:bodyPr>
          <a:lstStyle/>
          <a:p>
            <a:pPr algn="ctr"/>
            <a:r>
              <a:rPr lang="en-US" sz="7200" b="1" smtClean="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Thí nghiệm 1: Sự biến đổi</a:t>
            </a:r>
            <a:endParaRPr lang="en-US" sz="7200" b="1" cap="none" spc="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 name="nhac chao tro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6237" y="6248400"/>
            <a:ext cx="609600" cy="609600"/>
          </a:xfrm>
          <a:prstGeom prst="rect">
            <a:avLst/>
          </a:prstGeom>
        </p:spPr>
      </p:pic>
      <p:sp>
        <p:nvSpPr>
          <p:cNvPr id="3" name="Rectangle 2"/>
          <p:cNvSpPr/>
          <p:nvPr/>
        </p:nvSpPr>
        <p:spPr>
          <a:xfrm>
            <a:off x="953036" y="4482029"/>
            <a:ext cx="11436440" cy="2375971"/>
          </a:xfrm>
          <a:prstGeom prst="rect">
            <a:avLst/>
          </a:prstGeom>
        </p:spPr>
        <p:txBody>
          <a:bodyPr wrap="square">
            <a:spAutoFit/>
          </a:body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Cho trẻ về 3 nhóm lấy đồ dùng ra thực hiện. Cho trẻ pha màu và cùng cô đàm thoại.</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Cho trẻ cất đồ dùng.</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Giới thiệu cho trẻ xem bảng mẫu pha màu và trò chuyện cùng trẻ. Cho trẻ đọc đồng thanh lớp, cá nhân.</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còn 1 điều thú vị nữa dành cho các con đấy. Lớp mình hãy chú ý nhìn cô nào.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79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ChangeArrowheads="1"/>
          </p:cNvSpPr>
          <p:nvPr/>
        </p:nvSpPr>
        <p:spPr bwMode="auto">
          <a:xfrm>
            <a:off x="3124200" y="1780838"/>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81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s-ES" altLang="en-US" sz="2200">
              <a:latin typeface="Times New Roman" panose="02020603050405020304" pitchFamily="18" charset="0"/>
            </a:endParaRPr>
          </a:p>
        </p:txBody>
      </p:sp>
      <p:sp>
        <p:nvSpPr>
          <p:cNvPr id="2" name="Rectangle 1"/>
          <p:cNvSpPr/>
          <p:nvPr/>
        </p:nvSpPr>
        <p:spPr>
          <a:xfrm>
            <a:off x="0" y="251862"/>
            <a:ext cx="12192000" cy="1107996"/>
          </a:xfrm>
          <a:prstGeom prst="rect">
            <a:avLst/>
          </a:prstGeom>
          <a:noFill/>
        </p:spPr>
        <p:txBody>
          <a:bodyPr wrap="square" lIns="91440" tIns="45720" rIns="91440" bIns="45720">
            <a:spAutoFit/>
          </a:bodyPr>
          <a:lstStyle/>
          <a:p>
            <a:pPr algn="ctr"/>
            <a:r>
              <a:rPr lang="en-US" sz="6600" b="1" smtClean="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Thí nghiệm 2: Vũ điệu cầu vồng</a:t>
            </a:r>
            <a:endParaRPr lang="en-US" sz="6600" b="1" cap="none" spc="0">
              <a:ln w="12700">
                <a:solidFill>
                  <a:schemeClr val="accent1"/>
                </a:solidFill>
                <a:prstDash val="solid"/>
              </a:ln>
              <a:solidFill>
                <a:srgbClr val="FF0066"/>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 name="nhac chao tro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1842" y="6248400"/>
            <a:ext cx="609600" cy="609600"/>
          </a:xfrm>
          <a:prstGeom prst="rect">
            <a:avLst/>
          </a:prstGeom>
        </p:spPr>
      </p:pic>
      <p:sp>
        <p:nvSpPr>
          <p:cNvPr id="6" name="Rectangle 5"/>
          <p:cNvSpPr/>
          <p:nvPr/>
        </p:nvSpPr>
        <p:spPr>
          <a:xfrm>
            <a:off x="479470" y="1208296"/>
            <a:ext cx="11819854" cy="5723105"/>
          </a:xfrm>
          <a:prstGeom prst="rect">
            <a:avLst/>
          </a:prstGeom>
        </p:spPr>
        <p:txBody>
          <a:bodyPr wrap="square">
            <a:spAutoFit/>
          </a:body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Cho trẻ xem video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đổ 1 ít sữa ra đĩa sau đó cô sẽ cho 1 vài giọt màu xanh, rồi đến màu vàng, rồi màu đỏ vào trong chỗ sữa vừa đổ này sau đó lấy tăm bông chấm nước rửa chén vào giữa các con thử đoán xem điều gì kỳ diệu gì sẽ xảy ra nào?</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Vì sao lại có hiện tượng này?</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tóm ý: Vì sữa đặc hơn nên màu tan chậm hơn trong sữa, khi gặp nước rửa chén, nước rửa chén đã làm đẩy nhanh quá trình tan màu trong sữa nên đã tạo nên “vũ điệu cầu vồng” này đấy các con.</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Chúng ta dùng màu để làm gì?</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Cô tóm ý: Nhờ những khám phá, phát minh này mà màu sắc ngày càng phong phú hơn. Con người biết áp dụng vào trong cuộc sống để chế tạo ra rất nhiều màu sơn khác nhau để tô màu cho các ngôi nhà, hay vẽ nên những bức tranh lung linh kỳ diệu hay dùng nó để tạo ra những thức ăn có nhiều màu sắc hấp dẫn và thơm ngon đấy các con.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2724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mau">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514645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nhac chao tro choi">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5791200" y="3695700"/>
            <a:ext cx="609600" cy="609600"/>
          </a:xfrm>
        </p:spPr>
      </p:pic>
      <p:pic>
        <p:nvPicPr>
          <p:cNvPr id="4" name="Picture 4" descr="Top những Background Powerpoint đẹp cho bày thuyết trình ấn tượng Hình Ảnh  Đẹp HD Với Hơn 1 Triệu hình ảnh đẹp được tải - | Hình ảnh, Hình nền, Thiệ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1" y="-10482"/>
            <a:ext cx="124968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4663" y="37930"/>
            <a:ext cx="8929337" cy="2308324"/>
          </a:xfrm>
          <a:prstGeom prst="rect">
            <a:avLst/>
          </a:prstGeom>
          <a:noFill/>
        </p:spPr>
        <p:txBody>
          <a:bodyPr wrap="square" lIns="91440" tIns="45720" rIns="91440" bIns="45720">
            <a:spAutoFit/>
          </a:bodyPr>
          <a:lstStyle/>
          <a:p>
            <a:pPr algn="ctr"/>
            <a:r>
              <a:rPr lang="en-US" sz="7200" b="1" cap="none" spc="0" smtClean="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Trò chơi 1: Đội nào nhanh hơn</a:t>
            </a:r>
            <a:endParaRPr lang="en-US" sz="7200" b="1" cap="none" spc="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8" name="Nhac thi dua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3800" y="6248400"/>
            <a:ext cx="609600" cy="609600"/>
          </a:xfrm>
          <a:prstGeom prst="rect">
            <a:avLst/>
          </a:prstGeom>
        </p:spPr>
      </p:pic>
      <p:sp>
        <p:nvSpPr>
          <p:cNvPr id="3" name="Rectangle 2"/>
          <p:cNvSpPr/>
          <p:nvPr/>
        </p:nvSpPr>
        <p:spPr>
          <a:xfrm>
            <a:off x="-128789" y="2590630"/>
            <a:ext cx="10238704" cy="1775614"/>
          </a:xfrm>
          <a:prstGeom prst="rect">
            <a:avLst/>
          </a:prstGeom>
        </p:spPr>
        <p:txBody>
          <a:bodyPr wrap="square">
            <a:spAutoFit/>
          </a:bodyPr>
          <a:lstStyle/>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Cách chơi: Chia trẻ làm 3 đội mỗi đội sẽ có 1 bảng pha màu nhiệm vụ của các con là thảo luận chọn màu gắn vào sao cho đúng với bản pha màu của cô.</a:t>
            </a:r>
          </a:p>
          <a:p>
            <a:pPr>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Luật chơi: Sau thời gian 1 đoạn nhạc đội nào làm đúng và nhanh hơn thì đội đó thắng cuộc.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8989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877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resentation1"/>
  <p:tag name="ISPRING_FIRST_PUBLISH" val="1"/>
  <p:tag name="ISPRING_PLAYERS_CUSTOMIZATION_2" val="UEsDBBQAAgAIAIuuUE8xs9EDaQMAAHYKAAAUAAAAdW5pdmVyc2FsL3BsYXllci54bWytVttu2zgQfXaA/IPAd4t2smmTQE7RFgj60BYBvL28GbRES6wlkstLFOfrd0jdVSltgRqwIQ3nHM59HL15KvLgkSrNBN+gdbhCAeWxSBhPN+jLv/fLa/Tm7vwskjk5URWwZIMsZw5AchQkVMeKSQPgB2KyDeoJQmBGgVRMKGZOwH0F3O1NFzfo/GwBKlxvUGaMvMW4LMuQaUDwVIvcOhIdxqLAUlFNuaEKV2agoMHeml+j4VsIjs1JUt1DSvPnF9ckLceTZgOS8jIUKsUXq9Uaf//0cRtntCBLxrUhPKYogEgufCj3JD5+EonNqXayRVQZuaXGOCO8bBGZW7a+5oFW8QZVCruCak1SqsOcpwi3eg1nQ1BhGumO8GTHySNLifNtp2stn6KORGdCmdiaGn2kp70gKtm18p5+hCcsjg450VnNpwe+eP4jq53xejv3PmmL98juc6YzOOpDOum0E3h4a1T4GPuy/dKU7b1jQoGi/1mmaOJfv7YdsFqj6sK2zL2doS5jOICnexIboU7vAQalW5dN2FZKWFVK6EEtR9jevu0oUOPtgRJjFW1CtYgeWULFZ6KUz9edUZZGeCSssXgIjnDlcp2kLiFRZor86jdy4/RGqfmhX8qMB/yNxHwAojYmjCf06Z6BjqEFxNRQCLaThUbmobuzs0nbfdFrpoGo6wRICjgSGKJSCr2fEENwJ8dzUKqIBpXYqhG2dzALzlia5fA1kwzj01magqjjJEPvYBaci/g4AW3Fs8C9EiV4qK2UMAB+Dt7P57NURMqcLo2wcbZkMSwHCeNryDapMkt4gGnmlOBnxNM/wXce3LTKuE5GzdJ2SIQnZnQUW21EwZ59+w2Gt7n1ffbCSDk/C+Y+DeitZC3k9eolxGg8DexqhtXhJQIYVo+MltsBz7KW+rhPLCD3NNo6TvTgBl+zMpxgJyvJeLlQY2Wl1QwXK0c6CT0Qm5v3fYeGG81DRw5PL7Mprm8wQES5Zc80KFni/q+sLyHUQUZdE27Qq+vLHgM0CIzrwfVeNHfjQfAmDmGI/Vv169PRrM26VqoymyupqM5FhamG1Dsox1QJy5NRAfQaJdI5LIm3ipIgpwfwaH0B3SHkBv0DD7XPN1c3ncuv1zcN1tv1UF1c2fIHO7I2uCs/XDdS60hUD1t4/B9QSwMEFAACAAgAiWRjU35SnfsPBgAArRUAAB0AAAB1bml2ZXJzYWwvY29tbW9uX21lc3NhZ2VzLmxuZ8VYUWvbVhR+L/Q/3AkKG3RuO2gZI3GR5RtbRJZc6TpJN4ZwHGOL2HIay6F+6yhjjA66PI21jCXNsi1dw1paGJPY9qCQ/6H9kn33SnbtJa2lrmEPdX2Dz3fPPed83zn3zl2/3e2QreZm3+m589KV3GWJNN1Gb81xW/NSjS28/6FE+l7dXat3em5zXnJ7ErmeP39urlN3W4N6q4nv588RMtdt9vtY9vN89XJNnLV5qVqwFaNSlfWbtmaUDLuglqS81mv1iNsOd4i3efw0Cr5zW+9+cO3a7StXr703dykxT4NmVWRNOxWPCMCrl1Pg6cw0NBugVLN1usKkPFMj/88qYVHwg5LN3qgxTdWplK9wW6JlR6iadEnKL0XBHcLM41+j4MFsgJppUp3ZlqYWqa1atm4wESeNMlqU8oXI33XJRjvy9xxyu9klXi/ccclqFHyLgCGZ5Gg7Cu4Sz4n8vzaIFwX7jVl7Fo2KrOq2SS1mqgpTDV3Krzgu6UTBN85FYPMtj7bDPb7NPbIVviBtJwq+GJB2+LwuvFgNdxzSwp578MDbDB+7xOMfXfzuM5e44c4wN9uNZV0z5KItV6t2hVqWXELwj77mxzmxB0ckW1Hw0CFbzlqzdxG+7A1xXhGXQRRs40dRcIDPNcQA/zmGJdz5nIcvPCSOtbEJepBqpz6c6ZopL6t6yWaGoVk21Yujv0j5RcTZI1479Bvwx/8jI5QpW9RElUb+wfANTG3BGWHNz77vkQYikA2orJbKGv4x7kgh9D2e6123jcD5+4NsWFWqJxhpYoFCpya4YlnLhoni1lHWhxuki0+PrGNxgBLrRf5vDdJF9fWR1aS8eT24qHmHrA2QQ1EaKLsn8BrfZ0ZS1RUDPFPYxOaV1+263g5fCG6FvtuajY5jyYJICY8RIVS3zYQiTVG4LeiL8tmB697x0+NdTqBwt5HI38MG9nbIJoTQ4c4F952E5xPHTccvTa7pStkuMB1fCxR1UwV/Zx8nsYNCvIqYkf8MDk3yEEE7HBNvgmgznUzg7YKxAukDvUTgs1gZi1LeWMxicZNaaUx0eUktySKr0OWRWr4U5Qay8yVphM+RTiHBm4MhpyMqWgh1krU4q7lsu1n0Rg1sUWXtlBbQiMtFwLebPbH9AZf+Z2ikQhQ4ae657ZmbomEptMjpfKOmfmwvyKpGi9PVGyckPmKOLIVPJvtDQpMtfsY9j9wa1GNqrkN374oQcJXaHZXwhaTL6UW6cuGUxpXV36le+RrSdcKd7gnHouD7M3SL68xrffofYmYpVJdN1XgreT7aFguumS/4mYL73PqMHU+bcH6KwynPziTbU35lyvjZuWbFTZZixNNi0b5XT6Sq2a07nfQQZe5LQYUoR/7Pbno7VV+ADUvqyclgqRuJcVKMsbZmx7HKyIDwfIULcTt83E1vvIRjw3KJd7csM8ZLhGVasFSGlslEVpebq7NshWzMGh0m60e0gBOyMWOCSDU1TNwKppomU5lGx2ldDXd7uVxOwRzTi4XinRTAtQodhSnudKcclue8K+b5qdJHFgfDePSOU4K//pKcq8F/7sDydyzQIK//F1eSY05tnb4IxoqQaQ4U2ZzS0beRSYvKJuY4RdYVPvyVo+CnYUobEJHHSGPWaHQctYfwCScUhowhWRfpuDVIcQFJYONbcpEuyIBOosI44joPd/fvOz+mBPq3c7jyM3KjFvmPCAu/qpBF/ghQ+SgTGh94oeN0jPpJCcFv4KL3aWYcfrQxTKwCW0d3+bUdl9mZcEwuTHtSKqtEKYcP0hgmrxgj0wxvGUwFJ97eo0A8CrRF8R5txyqVqm4FBZNakRmTlXIFLLV4qQDfbQ2G4WM3C0hFNhchy+LGKuWVuLWA2ZnuvZOAIjlIS1IfWUwnH5kgLZ007zWT9q9us4iMeD9zSL8nkpVkYiY6wsLUqi0Xi+JhLr6W72+M5g/ePUnn5CtdWlylLOvoIRPQLqoHbQPRfzRMdhEDClLB75GYjnDT995oT5PS8Zscf1sSTzaMK24KcRGdf6TZkMB4PS2AvD2Ji+802HjVFw+rc5cm3ln/AVBLAwQUAAIACACJZGN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IlkY1NNgKCWAgYAAEscAAAnAAAAdW5pdmVyc2FsL2ZsYXNoX3B1Ymxpc2hpbmdfc2V0dGluZ3MueG1s5VlLb9tGEL77V2xZ5BjJTuw8DEmBLVOxYL0iMS8UhUGRa3ErcsmQS9vqKUBORQqkOTZFUbtpiiZN0BTNpRLaHmj4f7C/pLOkrIflxzKx0hcM2ebufN/MzszO7lCZa9uWiTax6xGbZqW51KyEMNVsndBWVrqpFM5fkZDHVKqrpk1xVqK2hK7lZjKO3zSJZzQwYyDqIaCh3qLDspLBmLOYTm9tbaWI57h81jZ9BvxeSrOttONiD1OG3bRjqh34wzoO9qQ+gwABfCyb9mG5mRmEMjFT2dZ9EyOig+WU8EWpZsFUPUNKx2JNVWu3XNunet42bRe5rWZW+jBf4D8HMjHVCrEw5T7xcjDIh9miquuEW6GaDfIpRgYmLQPMnZudl9AW0ZmRlS7OXuA8IJ+e5InY48WrnCdvgxco6yuwMFN1lanxY6zRxRvYhXBgL8dcHwPp2NiIJMPbbDAQD+kdqlpEU2AGcV9lpRVlvS4X5LpcycvrN+ul2FRhhFJUSrIQplEqrsjrlaoiN9ZXlXIpMUiR7ygJQEktE6av1eWGXFHk+vpysZoQIW7UECOXl4qlhJjb8nKjqCTVVFkqJ4XUVqsVMczq3ZpcLxUra+tKtVpSirUhKsrhkWzNpMcTPwMbxPbd0fRmhm81qUpMKDaHctzDDMqVqbotrNgFArtxQzU9LKFPHNy64asmYR2+Q6GqtTF2ljwHa6zOd19W4jtKGtLFhGAYbMnB3l64Otjal6+MLT0dax8u60grM4NiVzNsZr9n6+dmFwbmX50/2fxjDM1sEh3bFdV1o5I1uYBTTbgwrI5zFy9dOtmKY7RlVMZUzYBSyg4q4ejIgRTh9qsaI5tQp/EhWzd802z4jmO7bFhMRwcHRhxDk9mw6Vj+8WfUtE19EDdsNbFeUS08cgA12oQWQHJOQhuwU0yIaNXBFDVUCoceYRBlbUDg+U2PERYddoW+9JJLVBMBH5zKGJUbE1HXDNX1xrbGID78oNFyH103CNKMoPtx7PF49FhpxVVpC23uPaCoGXafUiHUWtj9AyoAKNHQZtj9TQSzHHRZMuG9x8EuNZAedp/5IiAl7D7vCAsiBrwMabBoIUywQxBt+Z3gBRWRzwdvwK9a2HuWfB1GhIWrFijcfx32vibIs8PuLkUtwmPUEmHZ+yLsPVQhE8LeZ5CrUKuEdEfpcBs3RYTvYIsnwQtLRDjs/iDkuOVooVrwC7L8sPeYgh8g2xwIV++ZBur8Tpx8bvASnAqjP8L/3GiNi0PqB7/Cwza2rolrcwxwK0Gb3NlPGbrng9+CXQ01edDbJOw9sLgS+HCJrzTUhj3mRoFpg38fkb4JNNjppN5J7YRGEDxgPxffZ4qVFfnOOcgqEBpzTnLNZrBjTagMe9+cpcK1fjaDnx6k0K3gJa8zYALsiqfgvWjy7/OAYQc7lCfxDk+m/df7u9xWHvvTYt1PQDC385ZxH9Md5ZsVvOGTvUcR/7RzbVTbGQd9TCcP/atpakuaYnuPo4dD/p5qnm3zUhnFuxn2vuyrmSROUCCjus7LZLRsYPQ7/DB75cS6+jka59Db2avF2yAiMrAdKXrO7fwZUSM6PPkCHlJDiH527sLF+YVLl69cXUyl/7z//fkTQf1Oo2aqcAr2W438if2pMPJQL3wK7pieUwx1qPM8BXRs/ymMS2rmCb2oMPKIjlQYe7gvFQZOdKenIE/oUSewBdu1oOHA+kQ8j35dIQAvcqOX8krxVlG5ewRBtBUmb/aZNO86jm5Copbwn9qDQH/wu4Ju3Ay73yIl+LyM1oowUl5MUsyDl/xyCWWmg9rRje+eL3hV7zPw2hi1mCKYctj7Lo9K/LeI+PXVIsqvBk9EZG+FvftIqe//FPaeCJEr3Fk1pIgaU10T98rZ8Slj1/LhZShBh9MMdu1UKpWHG5AdH9kfvLeT5F3qulAdOOMjYWql8t9R7t75nUtcL6dT7hReq9p8P1iQjlNL4f/HwTTNQP2n3B4/Dd6sj71KH7ziHf/uic9YhBILgmHC0Tj4wiq3MD+bSR89NTMDbONfAOZm/gJQSwMEFAACAAgAiWRjUywbM3VUAwAAPgwAACEAAAB1bml2ZXJzYWwvZmxhc2hfc2tpbl9zZXR0aW5ncy54bWyVV9tu4jAQfe9XIPa9WVEqWimNBLRI1bJttWX77pABLBw7sh26/P2O7Zg4kBRaq1I9c449l+OJGqst5b0dSEUFf+gP+slVrxcvSymB6wXkBSMaeilR8Jw99Gd/5/N+5CCCCfkOWlO+VsbibT2KwLTUWvDrpeAaz7nmQuaE9ZMfM/sTRxZ5jiUwrEs5K7KE4Jr7u/vh8BJKdcfT0+h2MO4iLEVeEL6fi7W4Tslyu5ai5Jm558asLtpmX4BklG8ReTu4mzx2JsGo0s8a8mZMA1zDyyiFBKXAhjSbTsaTsyxGUmD+puGdWRdy6qu+RdtRRbWljW7M6qIVZA3NIk9nZnXjOZ7e7MqXgnEEDf+0SWGEKXT2HcW/B/mtw0VRFt/RSCHF2hT0iDMy6yyHCZLh80PC471ZZwkmIXPR2SeiGM2wDUJmToo/zeoC+1oey6H6MxwSsXnbUrA304Sj6WEUkjJItCwhjvzO+dRGfL6WGh8TJCvCFAJCUw16wwzfSKn8MU1bjfsDn5RnAagy1IgPwcocpi7eANi01/jpdGLnShjfwRYEKGFXGYMIa2ONfMGyniADY418N9165Wx/Aj/2OI7Xw4RUzfy6+ugFTnDr6+V33mtumptXroKrK4PH5CKDxMpqQXMwXYsja3MhRScxxZzs6Jpo/C79Nrh0b5NRcXTkqJTWrqtYU82gTW42RpzoYb/s/rwa3Qekzs3texrn/UM/J3ILciEEU/1excM3gse4L+cpw0xU/N6BfOYrcSGHCw3h+TaJLrBwz+RSONGaLDc5htSVQRwFJYij9hrH1bVtxedlnoJ8wp5R8KJp2hxuQ9cbhr/6g8InZE1Ch9Mx9QaP44QeNBkYKgEAkcuNV6zbOE9eMk0Z7MC/+8BgE+7KLFao0C6xjfUcVjqUW2W5SI/VmKiFEuKajhbCB8YlmgMndJyXvCapsok1Hr2fv/XBjYnsB5nRajjD7L4SUuNg9LcVEFvVqCYptXjXROrq0HpfpU52MOY0tzMCHcH1LR7HYUIUVVWs05f3xF6HYL4rh8OUJ7R4uihmEiaDNor1HI/BBb7OZCUBwhFojVfBkP4F+1QQmb0cII2p3eJ2bMwRv2t2ouIszgsdR4HJNefQBvwb/29I/gNQSwMEFAACAAgAiWRjU/CFZZ/qBQAA3BsAACYAAAB1bml2ZXJzYWwvaHRtbF9wdWJsaXNoaW5nX3NldHRpbmdzLnhtbN1ZS2/bRhC++1dsWeQYyc47huTAlqmYsF6RmBeKwqDItbgVuWTIpW31FCCnIgXSHJuiqN00RZMmaIrmUgltDzT8P9hf0llSlizJlpeJnSCF4QdX830zO6/doXPXtmwLbWDPJw7NS3OZWQlhqjsGoa28dFMtnr0iIZ9p1NAsh+K8RB0JXVuYyblB0yK+2cCMgaiPgIb68y7LSyZj7nw2u7m5mSG+6/FPHStgwO9ndMfOuh72MWXYy7qW1oFfrONiX+ozCBDAt+3QPmxhZgahXMJUdozAwogYYDklfFOatcJsS8omUk1Nb7c8J6BGwbEcD3mtZl76tFDkX/syCdMysTHlLvEXYJEvs3nNMAg3QrMa5EuMTExaJlg7N3tBQpvEYGZeOj97jvOAfHaSJ2ZP9q5xnoIDTqCsr8DGTDM0piWPiUYPr2MPooH9BeYFGEhH1g5IMrzFBgvJktGhmk10FT5B3FV5aVldq8tFuS5XCvLazXopMVUYoSpqSRbCNErKsrxWqapyY21FLZdSg1T5jpoClNYyYfpaXW7IFVWury0p1ZQIcaOGGLm8qJRSYm7LSw1FTaupslhOC6mtVCtimJW7NbleUiqra2q1WlKV2hAV5/CBbM1lRxM/BwXiBN7B9GZmYDepRizoNWM57mMG3crSvBZWnSKBalzXLB9L6AsXt24EmkVYh1coNLU2xu6i72Kd1Xn15SVeUdKQLiEEw6AkB7V98eqgtC9fGdl6NtE+3NahVuYGva5mOsx5z9bPzV4cmH/1wnTzjzA0t0EM7FQ0z4tb1uQGjjXh3LA7zp2/dGm6FUdoy2mMaboJrZTtd8KDK/tShNuv6YxsQJ/GY7auB5bVCFzX8diwmR5cHBhxBE1u3aEj+cefUdOxjEHcsN3ERkWzoQpqRSqhdSgNC0JYdTFFDY3CIUcYhFUfIPyg6TPC4sOt2Jde9IhmITjA4BTGqNyYCLNuap4/UguDgPCTRV/47LpJkG6G3c8TFyerR0qrnkZbaGP3AUXNqPuUCqFWo+4/UPKgREcbUfcvEcxS2GXphHcfhzvUREbUfRaIgNSo+7wjLIgY8DKkw6aFMOE2QbQVdMIXVES+EL4Bv+pR71n6fZgxFq5WoHDvddT7niDfibo7FLUIj1FLhGX3m6j3UINMiHpfQXJCcxLSHafDbdwUEb6DbZ4EL2wR4aj7i5DjluKN6uEfyA6i3mMKfoBscyFcvWc6qAs6SfJ54UtwKqz+Cn9zo3UuDqkf/gkPW9i+Jq7NNcGtBG1wZz9l6F4Afgt3dNTkQW+TqPfA5krgm0t8p6M21JgXB6YN/n1E+ibQcLuTeSe1ExpBcJ/9THKBUSrL8p0zkFUgNOKc9JqtcNueUBn1fjhJhav9bAY/PcigW+FL3mfABKiKp+C9+MMP5wHTCbcpT+Jtnkx7r/d2uK089sfFup+AYG7nLeM+ojvONzt8wz/sPYr5TzvXDmo74aCP6OShf3Wa2tKm2O7j+GHM36eaZ1u8Vcbxbka9b/tqJolTNMi4r/M2GW8bGIMOP8xeuYmufo4mOfR29upJGcREJnZiRc+5nb8jasaHJ9/AQ2oK0c/OnTt/4eKly1euzmey/97/+exUUH+0qFkanIL92aIwdSAVRo4Nv8fgjhgyxVBjo+YxoCMHTmFcWjOnDJ/CyENGUGHs+CAqDJwYR49BThlKJ7BFx7NhwsDGRDwPfz8hAFe40YsFVbmlqHcPIYhLYfJmn8vyMePwqSOeAceGjuaHmzpgIvhbRTduRt0fkRp+XUarCqyU59O07/Alv05CY+mgdnzHuxcIXs77DLwbxlOkCKYc9X4qoBL/KSJ+fUVBhZXwiYjsrah3H6n1vd+i3hMhcpU7q4ZUUWOqq+JeOTk+deQiPrz+pJhpmuGOk8lkCnDncZJD+pP3dna8SycXqvwTPgROrTl+HA3u0NcqZGqHS3ri6TQ4lXenNq8AGxLw1JL2Iz58Plxs/leeTp4Gb8hHXokPXtWO/g9pBtZH/yO3MPMfUEsDBBQAAgAIAIlkY1MCj18+tAEAAE8GAAAfAAAAdW5pdmVyc2FsL2h0bWxfc2tpbl9zZXR0aW5ncy5qc42UwU7jMBCG7zxFlb2ialWK2u6tBSohcUCCG+LgpNM0quOxbDdQEO+OJ2nBTibbZi713y//zNjxfF4M/JNkyeDf4LP+Xa8f43WtAWnO7OAy1mWPXpKeWFms4LkoQRYKkhZSHV/9kb9+Cc44UbVpun8iWxv4JUj/rIW0Ia4ZC8NoltEqRntjtHcu8UfU2aGrpqNgm9Odc6iGGSoHyg0VmlLUTPJnWT9hgy0YKzAn0LXIIDadTWfjcR/563h3N7kezUMuw1ILtX/AHIepyLa5wZ1aHVyvKEJ6s9dg/IFvG+B6NF3cRgXKwrp7B2Un8cjHuJ/UBqyFY97lzWK+YGEpUpCB73hK8R80Mj5JV4Ut3JGeXFGEtBY5dHbpZkkRY8p7dXazc5oN5+DdHcqb+PKi09FS7MGcY4V6p884QG0wpx3pohMKFpUoVoXKG+52RsFyVCzZ9n2S9cQYpmhWP1/FX4qQCTajOavommHrmm2YW1v2DZczJoNjL7dtZX3g5oLkRC4vMprmXq7YYlx70tD6xbctzBbMM6L0w5MOBawfJmDu1RpJEM6JbFN6zbfzeqrwVu6Lr29QSwMEFAACAAgAimRjU+9uNrCRNgAA3FEAABcAAAB1bml2ZXJzYWwvdW5pdmVyc2FsLnBuZ+18CVRSaf+wjZM2jVlNTeW4ZaVmpTZYmnulZWZqu6khNeGWIaYigQKVk9oyLriQkVqTaeZWLpAiWFONEi4ZJulVaEFNEE0RENk+tMnq/c/7/7bznW+bzjEO9/7ub1/v8zxc3OvjsWD+T/M1NDQWeO5y36+h8a2ehsY36fO01Fd6Fv3+Sv0xJ2a/x3aNijaDIfWXb0O3eW/T0Lif9r38+Fz19++idvnHaGjoPp7+m9MEvwPV0Nh32tN928EzQYK+y6Wn/LHGYvlpLTstj5uG79b8fmGjyUlgnrvHH6AHhp4rwxzxVzeFhZx6oVd23ztz4w+bVjj/rnvT+UTPsvywgH3poUUXtfxbDH0DcpwUV7H5vaMd4KZGdjXv4EsH/vUDoS8HNSE+hwQeAvRwfS2ttnQEFzdHzdLGc/jpj6vb6er/NfbchE5/FO0FTX8cWKsWT+OsRdLuJF8Xqfsy3bJCiQHhsaaGRtOWu9D31DnZCM2F/qP2lu/maJx1W6sHDX1twncuDnbS0IhKSfRKYhN9/F0/LBLlM6KFGhoPXXZr1dl+8ZVmZeL4b54vG7qV5lJ/ZpQqsWJjJH2XRzGj8auiB+gR24KWjPds3E1f6bgEopqys1L94SaEqwQsSnuE3vcafDpfBsAb+wzDUppR5pULbo3OydapsrkJfX1zP6hlgQb/9MT5lKOEhp1XtlzEv9HnTA48JTSOZ4/UHPAiiVyVTapJTYLq2XIVfeFR0npK1+ldWAmyUVwi9PftIjDb5c1pPlTjEyH0D2+SjYNCClxl1a6Uycl3aQXXHY3r4MrHuMmFvm3lq9MGkY2yPsdGWLVXEkfeyqnvYfls7lbB+bVLz4omtH5ctWrz6pFCaDORXSAvaVSU1Njx9dYMyjmTRBwfynkYqm/zwLcqDzL1EiI76Jl+3kQzvb4FQRf05cxNHrB2ERFcEC783XXpfJWYrH463M7bIBAE1UfTl2xKbMFotrZImnDyJkLii+79RzvH36YL6iIoWu9wk8m4SW5nOENCHj/jV9fOQfPLGVVvrAwDQTWsIlgPLY9VrBpbjr1P6X2vdLLppjUsW0MeC5j/EM3but29kLCYHASq+cFkhxs7ZRCu6HQdtFlLT9BrYAX7mnbTTsXg7T7ohXGr9uh3jxB1dp+kp59z199jcCDa4NoKZ/xNu1e9dnfaj9U4Z3BQg3mXJRycanxigx43hHLNLa3sAayugBfXmWefKOxdjqD4+hs9FrzLEdYtQMImdiUNE7s94pnj6FrDh4MJloaj61GGz2IsgBj9ytsaZcW6a9zd0Xqn+aaP2+Ut7YqHxPFrOqmABs3IJD0YVJ79g6cPuR+0qDlY70Po1vQJrR6YtEVS145Rjle1+A22ImrDAWgARXkKYjlvPMmF3wprmQgw4I4LqmABXfvgflUR6ftHC65XmLpVWLPy+M8mDidMRLZXbGMiLgJr9UCv4MX8szUY8I3bumU2r9o0SD5wD1OooX0BKjrP08fPn2Ws6DAGG5lmDPkXjWyRElFxsEBmDuNGXauf9nN/DyvG4u9ggSBcDhB5AEiFY/iBhEG+Q2avcfdASyYqHlTeChmtZNdfa5HkjSYM8u5ctIVxYKW61Ly6Dcxo/wF4NJb1Tk9QRRrhHrHxShou6G6KRgHLgZrhiO5BnlwwTjrq1dcOBPuHegVWVFRSg/o3nwg0gkrF9UcgB0gAsi/O4CeNrkxc8Q73CkZKoLXeuOg8u9+T3eKq8FPy+vUHbY+16b92sIRfj3HAxbgk/ranffFcWN2GasOD5qjVedIehx59iXgnpZUQDmzb4WUFZ2VC0wsac3NEL2HN4tp+EMQqghHs2KOvKrN5upWYw/QMJJkCkNHEDRCvpKP5DJClBIxnxGDj43nRyWYhBB29TaEB+oUDCUytzNycRzAtDux1LsPmBowxEPuDIDbQasd230AkU6tKMIEAuqABpPUsZoX1ILDVmVGz2qwq1fZ1m1SgyKjcyq3SaYlx5KOrU/fAHeNG+T/kmpM3C8nBv5evZ/WRbgUhK1bzW2uyFnhy5QhyucNEXEh+mTmdRIK1OFGM2k8FUsH2fUASJvIWNEx2XMwQo/GoGFReI5gW4druMN7zqqg/diSTdBQMiaeerNQWjBdSzUICq1LF6OddeagKIPXENw/RPSu3u0P9dvaqI8GuBrDjb9ZbOuh92rHAjiHwjo2/1VtkKmpFGm4aXBA3it6vwW2VisfFRdQ8Tm2eP/zZObR/XxKMZ9sfq6i5FxTalXH+hjeAUHQrBceO+fnvZXUEckqydGAbe2oexWj1ANswWnmIvdfOnTzAKmi050CP9VbnWQOZNUwKqfxkIvtuBdkqE+gk3Y+EHxhsFZxKHDaTeKz3RwP4PCzF8n4EuDu/vB4siwxEtAhO8RR5qDjnfARt13cvpnXwjv+DZS47SJs3JHCiiIWCiL1B3yPLK9sCITY2vuuXBV58HjhQL9hiplEW6nh10eLukCfUHB3AjumpryPJKRcOxso6rTx+7rQbthT9JkYQRnvaMEA6gpvAIEHDioEGgQPfAQ9mNfa1FZbbzd2ptUxQf6C5BjHRhVxn6mbotFO/bIToyuRtrW7jaL2s2+D4R5xza5whQiGKZeq/kpCqK+yKqxfYF7z4vbyafBSMG53io+OBH+oEFlqgRfACMYRckbWsrjLahV4Fo6CBVznAs35ZZOiz5FN+beYWDj0JgKirv2dI7n2yO/pKrqmb1hAM4rU/iYTZMshX9lZRGyrIeW2cNcEh603JjJescyRD+zwW9fAWbpX4p+f7i1+KavmRgwvVdSU8cd7iDLA6D0EIYclCcVFw+lHX46XJmhL2PJYdQ0q0e4kSgtOS7tBr2Ky1PKIYyiKOxBmKqkgL7J+tZPI65pP3gU6RG8vtCo513TLgOaD5jiK8iSZXUPxer6FrtV5VW1GFq+Zz27OtcopWIYDoFNRFAnfZgrv8Vk5valnpSBa1nzdlMyredams2BBzrxQaVqU0eJQhrQz001KI1ibXg6mwMnL5s2C1+KRin1LJWBwV4LcNHQ66knBoVUi2jv3vFjJfUgn4sOQNuj4kXhpHte+b/wLM9+FFeOC3/45x/h2cE8yLCG+lCbZs0igzV/lcVlfS6arA9Y5l6wx6j8UFsJeG3utlH2NVak/MyJ1rzW+TOjyvpKOFSQ20c77RzoKN79bAXyOpQ5Hw9zH12Svr2gqxU1cRbVZ6PWKyMLey3I5/l2xSDDhUUcvLPHnRTWtG7kJTdAIAk4nyLWGaLWURrBubnm4nYvvObhLWvFjFEw8DpCIkhUcK1ih4dLqNVbVaUz61OXVPJZ+TsyHXldw4BPPq4lTc6oMIXJrrezD7WNnAK2yiSU+G1v1R0iFKZCjYQ0mSUWAQShpZXRGDKTGQ/qpTsju5HiCoKrxSU0oUwozZI+2WLMFgXbmgFirruYqxrzQXJOSUmLrFe5ebnrjUNYVOR5BYRXzSu6sa9/LZZ9UFM+RJOUHHk60x6A3zJubYtQiqGsIj4VeEZvbMngQYWzxQ96OmAM6+B+eUmQOPr8f4g13oTgD/JN0BSFAXX6k6mzJhPWJvrFVEceYeuMfRGqCjqH+igl8JFMAihf223Fhizjk3sEcf6Tq7Vsn/4ZbafZMBX2a8b6ftvSsbMoWWIkeZv59hVJcodCXgcqj9hn1id4DZJthKIlRa7ywjlQ/1VZBgertC9auOyoBUq5TDSWvs+yi4ngmdt0B0BoMEorZycsLjytcDV/kwZnRBjaDZiaJOE32CMn7z0FFk0eDpkhk/6h8/M5CQ0z4UcMXgZA30vSCtfFGrMitchFj5KYzsig8s5SYE+UXXU7HQACsGor/qKDJesCsa14W/dXtE6EkZ+Ut5Ynh1SnPFlQeZ+ONx4yH12EsErneMomY0nduKfkE0s1uvN7LbRVRRMOnx7KJTBdLy6TbD9x5az/RSCq4tnSvYlXyiTyzYc3wf2RKoH+Wvcr5l+hi85nYYRuAZfuZ9x07/CqM3sX5zjjlT51xI2dWaoh0I4mbWi82ccULP1+JMKqbEY3nzQjMfKrS5mA1sC9d6KPn5HtxjXQ2MzkmYD2lcFrVu/PzPaGM1kZZ3/pDnPSJDfqdX0lQPM4jJcwK4LmEQRHPHAioq0ma2ORlb6ZW0xsOq5vH5mINuzgZHBtao0afYzvOOPoJRXHsKZphPwQL3x3VWflvGtYWHdr3syuOOGZ5+ZuoWVNnD98Or2yeI9+6LLY7jh5L1vmK9WWBupO7bnYuPgpyezDrer/htcVpGVeyYgD81H6LRmvMXZ1xbvFurW+9MM7o9XG+hBn9owVp395M7v2q4i+1uLFpconcTmp53LrlMcj1n7D9H6JGt0xEvtODPNapnC7+6QVDf0FzH//ZwRzyWMTbnmPdfDN+cHjTOvJplSENji9vHW/NM1SPF9ZufqKnB2vbCt5qs2m8zM5WE3vnEm3oYsenU35uS0nlFPYBMPnaVuy2e/mffYXDrI8zp2OknrhuZJqa0tM3g3bCVvnJV9UdM3+8FpTQPX5mebh5+k6WzCuS4OktHQ+Oexr8FL8v1SDMCN8jHGcvbnSW9wfnYqaHLxfloXiEedhIgwFptJZGXnRpmUfJNE0WhBRiS4z3XfijxxwUR0Bl5lt2AHrG2bviwHblItQgPG+0zQx35KM/ctXpdDAvs5rfPoUA8ORwShOrPHumPdv181wv+QZn+guLNMp37uDk6Ov6L5+KeK5+r71BezE86QcgEWj9JcC+Id5Zqpkp8zK9sZIMHrIR/6sOPRnrB9TPZIGrn+TdX+7nizyISHD5UDLXGFwzBTrwgIomwR1Hvo6PtviTzoe8FUeLCBP4stIN7Vx7bArWvo3wW+badhi9ayA5FA1cnBmDdhzauoUr7saDP+NkaTrP47eoqju1CM5oVXyiGOufMLP5R2nmTIUtzSeaMhxw5iz9OndB67Qlny/ao2RckJC/VocfZ1zX+LflOlK7lCnz99V74zunR9dic3UmiF/pnzamoURsqbE/PxIn5SYUVgSN2n8z+GD204GEmu0GSy7Y1y4079Sj9FMtaQvhb2hlqxsDJvb5/h7rBE80y+Xue4Xg24t9ISyxEGn5taY38iQFq+wRpzOx/hFTm8qAzN+OltIkKtxHzvxfRdv+mfy+hreLV7zf/rXoQ+ScuJf1b3ZKEhgGbThEyZYzPTojW/KA2KKaI/JuagtulJHb030v781ArcXj9T/+JV8AZiB1ucGxdwb/xuvLuQ5smBrJl9H9DHIZWP+7y5ePBjpORKGk/gSLkeMzEnK0ZVRrfvUydu7lf+q7DB2zKUF8RuESNoP5Li+zXHl74MxWIBQd0PCeafWkQJ9lwtevGKNxaOkkSyaQVhr0HW315v2HihVffHLnbLhIVSeQeD/4scpqRc/2ZgdzQ+sTJAz4ke4BN8R6/95mZXJ2uApxSOnJMuTQTdmhj2SzObe4hoZ+wLMrontWxOzTuE8Nai3Pz/m8FT0ou8FPb6O3T5ZBhH0qpk0ouXG7dKI9G9lQ0jP2p7wGT3BSGBgZhRC9HNtURZ20sIWRptjsJ9yB7vrduiJpJ5E6izgPL4TRpCJLGvU0Iqj8zUjdYzwxZw8oTvPeOoN/AcuIihVP8SuPavuS2AhhqaqhYElndGzTLicxr/aLx7xRxAVp0AXNSp4LMjIikQJsz5shIJnSxUcy3j2DZOp6kd+mwHGDWGaMa6R3zgUqNGt+3gDRrHgKt1V63gd6xiIq/CWYPlDB1c9n4cIvtVXm5ZMOSdKYATnECDmmLYfm9+Q4QInt3YpYlrBvK6lgEU6LB9DhaHAaBzgkHqvMk9YD1iVmNjdgB2026ly3U45KZ6llaaRvWnpAbpJ61c1DjdkJurOGDwXGDvOddGcFCsnclvZ+KNyH0J1DybeFg34ESVqY0HyPuLh2qs5TWN8cF9kyRwslUmBde9FJ6YEXnkD9u/eJoBwmSSAYXQa8WfDLfG2XmuRh9uZi2PUMoiNXiAtvOaPWUQ3d9l34uRuF8Xr7yhJY6+rr8isn8sh3u3kW1q7/hBde11efb3qsUds5RkydVHP6pE7gmMxHWCDfnqqc9hHj3tWu9I3EcKNCjSOeiyfxM+89CuupNkh7BtfotvuNNOLyvSJzI0cnnb3VgkOfg9I+whgSx3laMGkG/56gDEuahbo9H0P6BVjgygGegGbXhVBgn0usZ/rpvHV4KgIDzpsHelobQL+zrq9hEQxZuN4yFa3d6WupGowNBawQp56+PLOiM8S+CWfuiWf7kkttgP0cOsbhi/ReIK/ktE3GyGGLEIzxXCZPsGIhg0HtnnbE4Q5x9Ud6Hhd3UrY+px9T+fnuZtt5WFsf5VQhr4miXFgfo3JZALcv3Hfkd+ioyXjZ/J20qXdA+hFa9lJnRMQQEVClYvBpkPZuaw9d4WEM/AOs1eDccC56o5xF1h7eBfC62rfjOq0MroGh9KJkR7cCoqVx8KpPf7reQRHgppIOzdHIPk52Bl8/Oq2eKX9cAsiJTQr9LGbAuZrYfuL4TFNWmgXa86su7QcF8U/D7ysRBNeOmN1ozGfjrFZq8w+s6hxCvad5dBbDmhvKG9z/OQe4D1eBvw+IjPfrEhztrgFoqHH/qRMUJ1kLws9ZZxE4N3CVTOg8ywZr9R2nwfAwzAsRB7HgCLu6jsUmjFLBA2ySeCfWZTRL2ZO68ZMFoQPNnLUbr0vctkF5zl93dATfKna1i29pMBOvNiiey07L/Rxu9f8D/d4OnYiqVI5TROO0fV63yDFr9lxs00fxU72+l1Wt+vzhjTeXij+jOZkh4xjj52FPH0Qam4bGUZpRZ5Xco2IrbM0niTKXu9W9mSD2MR7xe+hEPu1SzeOsMzQ9BhlvmfnQcCe+hxUfiDX7aPjMrIcteUx2i5n9kevTluQM3/vtQPnwfL0pzmXr/liphU85I+pDWQuooxjeusM+jrtFF/uGxueT1A1+2jP3UAy7/82mySm58NOFDez5l8vX3rnFjSo7q+9CC3oUESdO7hEmgMWFs7Bbcqa7pzLxZufU2SLSY0WdoKsWoa51dWmb0G0W7fC8y3dL16kLahMTKS8+nYEaQqOF4UcIPHP1NjDHp68SF+b2lydL3SFqn4S6GyLPj4dCBWa23OY7GareActwaXU6jvnUL1bBMNoVYvqmx+GSB0QVZ/SHd5sky2aUnrcIxMlZCd35msf9TnS2YfqFPpwKSDoLqNPL5hiZT13n0oc+3yRysbPq2chD7wDEs552QXjB94VnJvtnkKCfccLZ/0mh3xIXM9bB+V9To3dH1eOiL++QbztJHf7CPSa/jKy8/uaICP1ZtOl3/KRkOQfnj2saOmv0xXlivN4nW8iPInl3RjdHoj2oDNujlx4/UzQxuoMqG8WfFRVTpANGPiY+TellTY1EuOL5cMF5WHaTklVYGOQlbbPz4KHF3qHVQwthThoglxYP5r3waf+O7rAFUbeM7IQsmWxaCpy0kL5mDwKat5LfccBZ2Gm8vY4it4B5LhmVTOwdKWblSYKGfUQxGgDsfBtRT5WauSbmys8xbMz7Ve4j+4Y/vrRNO9jCsGxM2W4YTjG2e+57ex8rYpmT6umLsP1QySMPrvicx4e/qF9LF65fY1zTa7XJZY7EiLtx1jT0F+kqXXTn/nHkwvSRLRzS1xfCjB6pzvF6COSJAP4u8DU2RXz2H7eogIlkZ31IRE0WcPxHG18w8DCe0mpMLdX8XOmpRaCejWm7g4PQPucb1140K6mlLf0or7p/4mYUkmrq9xeVucZ7FKxjVhzecRqFkd91TI5s5hZYx77eqOm55EAYPHOTG5iH90MHb4FOwo5Kb4ZDcB/Q0A9Lq+XHLvvEFVUPDXO+c6UPk76dH9WUY9S6ciaXXVruT5D7bZEQG4LdgnKglJdYE6xq+Jwcjf9SinmLdj/iMaqFhpPZbvTuDsV76D1iPFFawPH+ruOx5fqqn3Ez+cP9VPkWAN/E4EhXw0eCUtXpBOIWI4asQ/ph4VCkXtkMwmFXMTFLLTU2FQOpWBc8FGkZOjNMLMMWuG102AufOrJ93LQ5lOBGaW+o09Wem10JrPRKrm/Ezi9WFjDB9/K4Gcfqnv3Cv09u/gRtLA2U0Tq/0OIQzDByewz3cDIRul2XPzs3gVahkqve6lxZ6y+rdZY+eJpwseDT1sj8Pf9OKQ0mA0D9osrrpagUvN308kwEqLjNvfPKJ51oDgqrr7U72eTXBPSqH+5bf9ESXa4Q18tO5/O8RbHC3H6h3AGGcSW4UqWK1nyYX6ebzWVYB+6L0Td0obXJJtgBX+WrgDv4NH0JzUpWA3ti4xoo4J9hcHPtOiarPTOI1k7IelOJvKo784iV79CSOZnlA+4MUvaOrQ2mevIZ/UkjioHeBIN7E4qJsHendnXlkxeEnsCDJfakyVMUfuTH5vLNyZeGKXT2qO9NUX1TYaEri8upOcadO7qvqUzJW3dqAy6xZvfEB7i/Pydax59BAHbR1GTXn0I4F3LXJS+fAAvBCwfvka1OuB2u4VYIEz/V6pJKnD2FgyX3UKMuVabjU+Pp0YtPIO4fW+pAbGkdP55f177SJxnjKfqavA3CZxk97i4LsPsnTin9jRs/QtTAPqJBVrhI6LoTRDH57Thy82juIIDcoVLQONUaiTrNNOq3lySMpoq6e1uQ5pgZ47SR1vlgqEg3UHe9Z/EOv9UfXPDj90m4hd22iv4e2QaasYSSHiA3erstIblQwfPP7es0/gmV5JYndroj4PyKzp2H0cdMwg9hJejVRVjhj0uvR9KgRlCytsdt4KWOCSzZ7APnUOtcIFSppo0D3UnAkTxXySDHbK+YhafL2+sRfcgvkrKu9xp/GiJ6x7IsUr9FGOXfkU7/KTKvc0+s9DoFG42ZzYZOf2YhVgXyIXODErIv4RGwOVyWLQ27dIBS+gavGM0MdkN6zJdhbqC68QQ0SdvxyY8xER6bfpXcWs5Na9nT6fpvp64IaP3naYLaE22Te+un/xGmx2itpNGHQcTlE1sOyok29rAxqEPdErKraVeUbymlzYQOSiM+QLAhOEZ3HUYwgrdk4FWax/5ru4mp4qPGoQLb5r1aj29TNZWx4wV536G/QL65PdzQGS6a1cS9TzVXqxWmmXnmqFdPkPq3X4UI1fyd+n95OEbdfreKfp2uZhqOFXmq7sfyR8VF5h7FiH/Jas8Wgr5Lra0WbuG0Nlk/4qiYOYUcGsSNv7bDv7OqFko8I0PNM3bS2qd5C5JdHajqgUS8pDQSdFtrkU+ugnO/1rijeWivf9gdTUTt8Nlv8qeyByCKW46TWqv5IrLwJ10DptZ3W3rHiAxZ6LippO1LbxdMF5RyrEbtrWj8jG/SqDAH+bnoGY9yO0RW+aqGJxdNxgzZl1h9lOVAL4/HetpqlYYi6oGm5H/oUx61x03LVG+beOYdGpUKvIia27r6c9R01XC/qZeV2LhogQe09Nja77bl0gb/714Dtw+tf/PXgYRD0bKZbPZkQmt6ppcotNiWY1zkxASlfa7e00/bCNp/QqGxpYEY6sxZ6h9WRE07gQPXdR0A4RaVKxFDw6vEb2lluqSEze1Mc8wLo6Y+k4lIdCw3QZLhmYda3ueaJN1sK5hxM3dIcbL/dBBe/Y4fXQPvZuxg0oHUI4NM5ZeYsAoq3UlAErIwm0IUO7XR2zTW3gQOf8cVrCURV8le/KPJ+1XmfGeciDN3KSd0ZVtBMGtps8V1PzeEfasLVmCbqLf0rwE3epG3ciphdqHQD0EzH9Wqoc3eSTi8ZYtOcMUdgtzTAc6+KQdW5xINvgErBmrf3RHiYdZ43UU/alc5cdHTs9kBI4KA3WY2EiYXfNLzI9Mrn5xa7pMXv+8TRc/15wffYWhN6DazV8/CHtWqE9nePsbaWGJ5OR3TeWopHO/tDBujBFqakxqaoTNiiOj5XenXwPelIBN2FdSklblNbxbSrn83zKYE2v6ZiwTdNNQvEJ67obXh57oUYuRSf9Q3iISQz3OKHKtqU/vd0MZpk6s6YZsnlxe5fl4aK6q4NwndX7/ECQfJov32UMWt3koHlPUVh7YKzPVK1QoT+IfEHtz1LPLzsVGa4ILbr5aVfBSKuA49lCHp/UrPyBNkk2G1+lm25FRHFQ2UAu/MbUSMk0Jv6o36bZnnb9eieYdRggqUR6Grl3O1FL4dySYYfRq/lnMM5Xjse71y3QbO8paDKBHfAHdpzH0jnhzFjnPWe1PbbvC9lXOqN24/ut+/DD0LyCah8o/2f0W55WpiyKw5zN37Xfp+a/Sb8Eo/NneGrJLlOyyM60pnlR0o/xaR74e0fF1DmJ/3nkevOvfoRtXqwid7z0anVycnebCa6zD8nBOYw/k0pRMHrd4hPXLIY9YpOy8M0kEdZfw06IQQdjrQNaUUbz648iu2xWBVhKosTj7FpkL+moqtgUErK/ykj2oNs/BtfFfetjIN+9/ax6xnB21scWfllX2Wlnzv3nJksStw/zOwmU2Rys9mM+RjAjY9au0jtGuNOjzmqiCkbcoaB7qZ4GfavJYpjcfQPj1iqYGTUqlURa2Rn4JzKv1J5i5WewdOVVXFVaRKx4uMy0ZGHw/ibdmsXZ9S++Jy8pxVvS8U0flwvWhblZ/pYJV2I27nMd/Q0YTPzMyDSH9Qg6gqsCpt5y/vOKqLosyWydECrdycJd38mv1YPujNLZzD7szH2gpqvrNVrW/+Z1g1out4+0HU/9Kw4an3Z/A7dUjkxy7K6UoW406OChr4sGC0p+DcNX8mQu9j0Mer2Pwz9w9B/M0PNdVk6nHhBwdEEYXY7shgmrFWJno70V+MFzeKJor64rzGCAkBOU+Wq/rehuLeNjmdeK6UFilFrLK/bWHEwGqVM1eHFKKgMpCmro6I6f6S/pDifF4QFk4ADrPt5tmhiaOHXgq5W9yHNOKGHinjZWFqpZCRqMyhaXbcKeMWv34Np62uPvEIefLyLfq8vHx1IZs6kSPo+tfBXsnQg0mzIA3l8yzEUq8H+j5sLJmMc5j5crlJy6n66GhrQZg6TQiYdXbFjfsrLKnl0nn9Reelt8h4lCW/C5Ec3ihbilCeV0zvxgPwc9uKlVEE462UXQSiokpdLnlYqfVWPX07FSzpavlYf16yRfs9wA4QAFnYxYurzfBenP0KmXm2Wrhm0gfiE0urzc9xySooPrCpcues0nkE2dXuWulQbBqbyy/kRJfxXRnoZqOo9PqF5danXfassV3vEGVz72qy9weq+Aac0Ey1RkVKvR3p4rtH7EJobRzMVhrIF/XQTRidTjzu461cH+Pq50Z1/qCvshW0vgHw3r6Ss+ZSivp1fmyv6pAfo1GC4hxmXqRQfutCSieInbJapOQRYS3uqPNfPBUFkP7l755FbyVT5c7VqePWZYlEGsOtr7/OhQsPo/WpGNPKZuWQ7SGtFMG9oqQ7AQdwxdRu9kwJDAzF76FFESNqrf8mGNl5JBpvTK9d3ogJIQrEVpy3zEVL/7CBcxtmAF7B0AioCzfjt/aJYkr2wpt+mPOeb3K7UDc1TaA+9CVJoIKhm9To82lF46DcDVEdRLQP+Lx5f50lPX63Bu0GxexXZ3QZQEhx9fUK3svfjHE2KY7rFa38FM7jjtnDnPC5yZY8cWK0PglMqoPEYS0BAH7K1NN0e6DJo49tFZFpY8ab40eSMf7FFITQ9mfBPYvqHof+HGXrAwG/rah2VP/u+rwncteerzmm64+oyzEpp/on+L4PuQprSmqK5ZLH/6n9tw8QF8ngPm5QN1/5Dh5beIOxzpU2+l0AEuvvducfNZLFiAdul8S+I17bTPdjo/3TjOf1CDatg4cAzrZuw5S/sVl5JZDbaa1nr+sqGF5jefqevDFL4lTF2fWWI9K+MsPIrA2w7+aXyEzu/VLxWyVdK3/8Pwf8Ggs32BJ2ZbQvvfrOrZ6LtQ5QsCI4aLy0J/YzNngRt3ip7uhzSML3ebiWcfh3bIB0g9qEiQO8jGWv8PeA0yh6giF0TxJPLcjC8kuJ6QgH6sxwZGfg3F5YHPZg66Fp8YNPEAMzzu7EJpi+kYYpXSkgUHg1VigeoDHX6V7cfifjj2jP7ycymufNutDrdvNVZOP1Kvy/c81kyIQg9BELE7/eZ3tNFIBQ3hz11t4ILzQXjazx2FWrcYcbQvOH8iO5agcWiHieYQkQKQTv/tBroG2gfCgCdIg+mr3YdWf+F/N5eSRsaR3cl6VTFrHHTmgTC9cpcZcPVBD59pUsxcMNFc9zAIkPouf570HPfaP/5l8ooPqUMbiw+3J7TxSkS7U46FZpXCUP6kKX8oTgZL+OnWmizInP77+WlyLxi/JetjKmbS0b7WfvEQfbENZ0nNnfajzn1b1s/N8Dk+UBEgXgwdgBGIBdmvTL6MQNRs2olkPkISzzMOKsj5gvKmSdBvruTBP0IJdqB1XfpSs5hUI3sjp1g6RcecCVHR8+p+Ns7cx+Z0KP10snbErRe2+c1WsKI6MSxoJ/3Xr64pxQ4ONgY2WMrCEtaukTAX6BGVx+E8wLELQSZhbCrE+Vr8YVmdtHTby0CaRhbrq1K0P819CE4zekO3UmQkpyjM0n20OOWzhPtSgLv+ENcz6sBh5tuS71xR8hiWqwgqQJ3WuqRgPhnX3hrquX8gEfp2zBazy3rnOZuhWPqnBIn4lyENZVO3FiFd3IL69IFg7F7zttX0kXkqpXCELAgLFFHXu0MY1+PDH4orq8aCaKnI0iwMD6cXO0H4tbz/baAyo0uZIQLxKEYEW1L7ReR0pSjk+uayIf1mCuonH2vrDLPYQ3Diu/dYfLPOu1wozTAIopYUn7Hd/a/36hwLObv07IHEwCjc+mnWBws/GZFBIVdVtra6FxlIuwCOihtB+hftHin6CsjQv8Xx3ZIlo41bfLtU314Q0ee+IWXNbjIztvH+ivjzCw+8RK6xgaI8KA8rELEqiyy0DM6/EXYnVB3g/c/qCMNd9cpzNRtvDemHZyzKDdHCOBNCLd/3RXws0nx501IIdBC6Bl17FZcOn8055eb2VrtLrLhp9OLWyhlxy2PgnV60crc0Py6dSbRAR1RAV8ZVw+fpSNKWK9HKs4MAHHJ+tObeUrVIVJED4d+0T8y1C1vdKGb0swev43+FYqReugdJncC9JU/SzEX4rCBoE5EF94EJ/zxou1/0MHMypDAZDCCnm6MaWGtjPbHrqnK0bEwqzpVZCqFrDPo/orKzt1a/nb/1JP/LwiOVEHTEcKeiEqEMdK+/dPFu9BFGUL6P5s2/gH/B/wf8H/A/wH/Xw6ecstL6+MxF+r0SoYvu9a46K/TLgenny67+TfnY2Zw6fE+nfTR0HitI9JaOn30fBpzVNLfHMNR00n6uDUNomxabiyvHrRiq3oXQhpUEtUfQ4NjcSHx1X3dWI0jLz0ahbcZOKGVKk/ZslCkAmdp5y2kfThBSBv9uKFN/l7f10j6MwoyMb3XAIdui63w9bER/Mx4ZzelJM3y/mF6H9ibxuOoBkWdoca9azouFJWY/kI6yYdgx3W2+Myfv6NzFUq+JXWpzycOdydtGuhbTtLO6dXVOOKZeuy9gmgemt6k2bLYOGFoVMQyXwhCOaW9nD0jdKRIYCRvWqHhk+3W1+5ojOMjC5yW6LIC05yGDUr/YuQo/Tnq5/g7c85mT959ggrlrl9CFTU/brs/q6LXbd6qOd2PjJG1hmXccSkz3qXZ/0mGDv4TBrXiRzrLVWeH3yGMx99VkBJfrtVrc9yt5Zn6ctYYSJ4Vdqs4fQbHTnoUW92gRJd9OvF0/PfpzenylnZl71O7RulAppdYdgEy+ZTRf7cyoR8SVDFYjOXBIQN+OBErf89xUiVGEOEnQSi7mt6SsXxcI1rHRSLFPYgxp0TS3Fj3X8YHQbutsWMFR8srXaxB8JxwZjQFLW4l8JvjQihwRjn2JGd80kF837Bs4GaWjgUVtPLwpZbWaNPH71jlvUUJglJHcL39YWXf8sV1Vmp/yYTeE9spBzj1kxnG0o48zYbyrMX+IesTm5YuQO2trmic7IQ43H3wOgrVEA0ZxLYp8uecgW5kGzHWzHWHv8b0JSRXnIhgCVcxQgxhmFxz1uLukaWL6pzI5iwgpi/B36+rQBSSD7wAjOGrZRM5db8NMwMHbP+YMmq54ZzY5MF5sIdkr0lnPOJqyqy3ALjlVznO9hdkypsEnTpXIMbE9Zdrg275q5H7n1hlnYBpL1m1ClDrew9+TuBRicX4YZefXbhrL5zoor8Zvxq8F+w8c7a9rQZzivfQNXHMdl5jJI1fBA6dZq+rykIIZZ+CkyjPBCfb6VlLUMphojXOxjeSiD8eJLYPySUm1J4XOT9ZrQlKaVlJVbTP0wsTDzjWQhcl1PVZ7Pbh4kRnmk0fv1RIJ1HP56/t/+NIajZOMn28fp7pY2jT0m9gWym+LrCKRK+B9wuKgHeseIMYd0/u/bD+Jwgh2E7gQMlfDgTz4wbgh+CBl1KWzpMNRKAJrZ2AMblO7r4ebmvcGG5keGR0Wj9V7TcZvRNk/SOcYfxN3YCYert272hpOEL3Ag50tQWrmg68hS1ICF2RK+DDDpBqI+O9xMyjWOML7YlWerZpGB/XrD+GrvaKXbINSv/6FYVK08ddN5khXNKEVo6zNLbO8BouLyGAqqjJs0cnDjmEcVxSqedf10t1wR6IPuEvNdAw3bxKZPcequK+aWJqwvlDv2GNkQVskKwqIrAikOOSvMEGbdx5j5arCeiMX0v4I+E9rrzn2SM2CZqX25Xfbt/nNdp8luE26Cgk1fxQEZQTHA0maHZVtTFYuebCGkZAj6im6vW4eBB3NlzoRDN2Qb+zq8iBl7CMEWd751/MYYSTP1hgKCMnJrpsrp0wviW+2tl0gjhSb+za1IOp46Ny+Xf53WZ8RoJorIIBkRjUdbyTnomvdt1ceyQ3+8RsNswUqaUVbRSBx7+biNvb7ER9FGtYAzduoqzVq4gP2gABOWEzD6tKn14foUoZxKo9lAb5Nbs4tad25zaxMmHdtb0VjEyMrr8ZfDd/ZfiaMvhhevpgwCHtFhl+zhnuaFwA0Ai4UL1G42oUcAJjzuBmfoOTXEmvr1IWgbteVJhrdtuuaKhXpEG0K5g51A3B+Q22/aSR6LDTMWHiPg9nqujKwKumO85torFXPeQRNITFra/IFL0UkWAR3SKD3LEzA9KDfRO1GOLXIgUKtOdUZvrWCA3lHdo5CtBVjpFpdDMcdJDVinzvcA3TfrmDM23AUdrupCmzaFlSpRlcWaoTgoa/EHe3Na5HVfu7ou4ye6RiMgFTEVi04NUvLOKQ2+OpnhuCohKPJcE4fmv1epiGqMRXldmkea/IOY3IWL3ACB7vNYrKxzR4wwFk3Sg5OF/nw7Uym8rV0sJ6QWN5b7Pcm5paSNMFZ+cSw/0hkaGUEQEWLUIfjIwh3W7lkMrLkYd5JOO75PwOA9kKcFBOv5EK1tNgCevzC97aJZmktStY3CpbziEjiF+gR3xClbcfHzu+AlyOFJ6B5g/wxi+mhSqQZcuO2USXNdgt+iuBGe4H1Tx6Y1V+rBkdwHuNR4HeR0pgWoAgU3k0Zw4OuN+jerbIQnN8xdPpOCwP5QhXMSMsXuSvzmAE3swQlDby02Gtwaf7EloxWToi5s0R/T/xYBJ8XFwijIzJEySI4Nay4YCiBZE8TIw0JPZe2DGM3ocJI9mJ/drwW08PO/5yMwenl7Kjr5F4ghzPergxnOdAFoYGMAe6N8O9Ir0ygf3Fpn4e4VnhsKh45vkPz2tgrjvhzjbRLSdi+951vAjkHEJ9OBOQhyRuqI6ggYFuoKgkbfBdf3V+EdL1t4EjqIUrV0WD1VXejLHyNMQk/VGI/oQIeoPSikj0/bP/dPNDR8lpZZehheYkW1HA4C+eQxm4zC+CCeKD3OefJ9EOx7qTHPlwJi9m42Dg/ai+BO+uQJZzIBx3qoB3FDuFaiWSBceLUJlx0oFhujl0s+zUYGWdD5EtAxgu1GBecbGn1pa6ck/DB4ZLuvy0u1aXaJauAENSjVLEVEkhpioP8wDcBf2Qo3hw25uTfULrHmIjS1zK1qgKZtXH0IaoO2uHRM1pcdTaI3WtnwU/aJzWwtkP0Y7nU9bpiQ1gmcFWg/ENqYIatfjxqS1YJz7CneIaee1E7bZfpw+Mz5TYesV93d3ocPg6Il/Xpq+YvIeB6Jlgc4LEQ5ZMr2cXOs6bHMfYGRbWrFqZqrjm7i3rVJ1UJTitTdN5wUugdKLQ9lANyqG0b3gLVgbGlVMWHLwVRMsL0q7yhjvCV8OAhSJNSHjuVTejW+KEPl0SEQ0hiYKJMfXsLpgFxXv0fng4vzsydNT+RUuCE/xdxJKm2e7rrCOiT/lgtDWwCN6YBhCtu79iLSbKwSNqeD6fEk5/TnuxiHDh4eL2SlgPS7sqVZxdIDB/6F1hB7D3Dw4Fq11nqGSu2wv9raThAAmNdd2WqgslsuPYO3vUIRPJHzYYX1HbVO9iJLCPyt1/VxwZmH9LdmmoUPKqZrinrd5bUBXSo86BnDAPD/fRiC2r7Q/PHrPuLeGLm9zYG80EUcPvvX2nNRadZ0uVqIMfzTDA67wa10LExz6uuGV4BKK1k9qkvNoyBa0V3NJLr0V0Ve5e03ofwLzXIOku5SM6Gfwqetu2UOndw/B4AFZWebxO9dbM44JBJntrQgEbHcJ93rR2sDLeKaBCHdAIayHECpD27LbuTmp2IDHjXNh5sGuKMyTR05bB5tkmLElTQcFJRq2CsNL+y+1YcXXBbivGptcb1bWH2uE48aGv1C6epXP+I98fI1KdoQlTWg+WLZDGS7+bCFH+KgLrNjikKfahnKJKCyrEWhe1+2NwSi+5ICWJTeszoPQ16RwL7D5dB6nZNpQJu+wLlrwb8h5dJI9rPEob6Vy92mgU6Q2uwFIj/KR2NgKs/V+umtXYGsfO4XeRrf3NqlKNr4q5P/coA6NFDRbtQG5aKFA02RkTs/1zLzic8Y1J8B/WihfWYDkfp6i0pklb4dh1lVRxz9N2lbwd0nbr1FkFWnbC8bqDmHqxrGBtEPLMkDrU0CVwrVs+EYPAR7fZxcPk2JXYc7S2UaX+nPuJInCJ7MgV3Ts881rREmUOWNyXqo42+iELfxfLin63LkLNdmjgqpqEkwXxTqMvo2sT7jCyHr/hi9aMlaDMC8slK6iill1Ajtq/A0CnaoPVFZxWw/pQ9k67iNC0Ng0yUCI5YflbiHN+bdYlwWIXu9bPtolokI1QCHO3X/qVD6UdtuVuuqfOHnt69OWvRDtB8D95xAa+i0Lt9C0VXO8oCps9ASaYq81jvwnx/IBoIBgj0xpsKsSepEQ8p1qL7IzQO55aySI99DsNA0Cd28CGz2sfhWazbvJ3Z08F7O1X8tgeadpF5Vy1oNzq/dpNybzy0J2pqCvjSAKpBcEHCOItoYbUIVRDfNq+yhWUsXfSSfv9hMYE9sQAZdtnMxx99z1k8o9+lomuyFc15Eqd9FC9NwZPb4Je5TWgkHBw46eMWYBxZkNHKZwt3LkBrhvYg8wnYgqU0w1qD7f1TapdCascrm54mgqp5yrQwvs0TKLw1vikVFnyttLudcBKVB9d0fWCOKg9PkkrYRz1213TKbXZK2iNYV7fT//wugq1R+K8s6klkJl64yLjl7djIvEAZXZoeMDCv3Gp9qXNz1i9JFVU7SqrXt6okjVyDG9cLEsn8gRpft1jFvuyV70d/w0Ml+LVYdq7c9otwkhP9zCJBJFhFaS5fh+od4P9uJnkTXBuwveJKsqzz0YzjP7WDZt4vFTpFyja+3wAoijFIcbWN46v73uU2zy/roStnCxxwsYQMKXYSz/Z46ThvHMFPwlmek9feK5bVemxFLa8zHdmlundIHAGXxphTyTjP3chjvK+RhnSmo3ml5sPKo+OUmJE8aUZwdipYly945Yl/iZ2tX3Jkeu/7PmzdAYNTR8vEKpnMLIIkfMVu9hxc9w4vURVSM6H8s2xb83rE20yfow+gIxewXvHf9UUd+8n08coD/pK+hcPqYdpRW9nsdLrXuCzChXiZtXfTV/JbJbpOIYqQJMaGa/5P1ShI3kk7D7ZujQWVeGcbAQ8OjnDV+Kazxk9rhkH6Va8aRovOTHKfCT/cEv15/7DbTrS4+XAikXBeTIl8tKzuHt44Iwu/fFF/LavtMIeVbCfToe/sz3ywYbM4DmvrSy+nhe3VEAftLqhR0Fp8CaT/SumN7D7tgkIKI9L32k8KKFMYhba911JsOTdVPnOr6K/axIeGaXJIpF7TVbhuZt/ebLP9PE6+DFdxeIaOW07lvjGDie0Kzj6guDoKpzANs3RGNk+2uifY0N/+Bq09EBE/3MJ+aWHMabT8EhKyhrUbyvUk3kU33Vv3HL7cY/n+3/iSvTwcKyQ6Gul8O1hrQOBH2k8xEy9/t61S0X2zWlrgkyfJnh4OucMxByXv5rDOfx3J/MQB+mLyCLNYGQGUT4vAPvteHWBYrgfB/PPZKBdF32ngRRkSmiDzKGYZ4PYMw+OhRmNyxykwl6uwvIhbEv9zI8Svt/31Y8STr/G0Hi4dPoFhsax+dNvVDQ2Xviv/pbhd1ZWSpxe188biD4s3+nrnjt83Cu2Hzv/XwBQSwMEFAACAAgAimRjU7LllcRNAAAAagAAABsAAAB1bml2ZXJzYWwvdW5pdmVyc2FsLnBuZy54bWyzsa/IzVEoSy0qzszPs1Uy1DNQsrfj5bIpKEoty0wtV6gAigEFIUBJodJWycQIwS3PTCnJsFUyNzFHiGWkZqZnlNgqmZoZwAX1gUYCAFBLAQIAABQAAgAIAIuuUE8xs9EDaQMAAHYKAAAUAAAAAAAAAAEAAAAAAAAAAAB1bml2ZXJzYWwvcGxheWVyLnhtbFBLAQIAABQAAgAIAIlkY1N+Up37DwYAAK0VAAAdAAAAAAAAAAEAAAAAAJsDAAB1bml2ZXJzYWwvY29tbW9uX21lc3NhZ2VzLmxuZ1BLAQIAABQAAgAIAIlkY1MVHmAbowAAAH8BAAAuAAAAAAAAAAEAAAAAAOUJAAB1bml2ZXJzYWwvcGxheWJhY2tfYW5kX25hdmlnYXRpb25fc2V0dGluZ3MueG1sUEsBAgAAFAACAAgAiWRjU02AoJYCBgAASxwAACcAAAAAAAAAAQAAAAAA1AoAAHVuaXZlcnNhbC9mbGFzaF9wdWJsaXNoaW5nX3NldHRpbmdzLnhtbFBLAQIAABQAAgAIAIlkY1MsGzN1VAMAAD4MAAAhAAAAAAAAAAEAAAAAABsRAAB1bml2ZXJzYWwvZmxhc2hfc2tpbl9zZXR0aW5ncy54bWxQSwECAAAUAAIACACJZGNT8IVln+oFAADcGwAAJgAAAAAAAAABAAAAAACuFAAAdW5pdmVyc2FsL2h0bWxfcHVibGlzaGluZ19zZXR0aW5ncy54bWxQSwECAAAUAAIACACJZGNTAo9fPrQBAABPBgAAHwAAAAAAAAABAAAAAADcGgAAdW5pdmVyc2FsL2h0bWxfc2tpbl9zZXR0aW5ncy5qc1BLAQIAABQAAgAIAIpkY1PvbjawkTYAANxRAAAXAAAAAAAAAAAAAAAAAM0cAAB1bml2ZXJzYWwvdW5pdmVyc2FsLnBuZ1BLAQIAABQAAgAIAIpkY1Oy5ZXETQAAAGoAAAAbAAAAAAAAAAEAAAAAAJNTAAB1bml2ZXJzYWwvdW5pdmVyc2FsLnBuZy54bWxQSwUGAAAAAAkACQC8AgAAGVQAAAAA"/>
  <p:tag name="ISPRING_CURRENT_PLAYER_ID" val="universal"/>
  <p:tag name="ISPRING_UUID" val="{3F15DAC6-3043-4C3F-952C-8E27D5F053A7}"/>
  <p:tag name="ISPRING_RESOURCE_FOLDER" val="C:\Users\Administrator\Documents\Presentation1\"/>
  <p:tag name="ISPRING_PRESENTATION_PATH" val="C:\Users\Administrator\Documents\Presentation1.pptx"/>
  <p:tag name="ISPRING_PROJECT_VERSION" val="9"/>
  <p:tag name="ISPRING_PROJECT_FOLDER_UPDATED" val="1"/>
  <p:tag name="ISPRING_SCREEN_RECS_UPDATED" val="C:\Users\Administrator\Documents\Presentation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1016</Words>
  <Application>Microsoft Office PowerPoint</Application>
  <PresentationFormat>Widescreen</PresentationFormat>
  <Paragraphs>67</Paragraphs>
  <Slides>11</Slides>
  <Notes>2</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Presentation1</dc:title>
  <dc:creator>Admin</dc:creator>
  <cp:lastModifiedBy>Admin</cp:lastModifiedBy>
  <cp:revision>31</cp:revision>
  <dcterms:created xsi:type="dcterms:W3CDTF">2021-11-03T05:35:32Z</dcterms:created>
  <dcterms:modified xsi:type="dcterms:W3CDTF">2022-12-08T13:05:20Z</dcterms:modified>
</cp:coreProperties>
</file>