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717" autoAdjust="0"/>
  </p:normalViewPr>
  <p:slideViewPr>
    <p:cSldViewPr snapToGrid="0">
      <p:cViewPr varScale="1">
        <p:scale>
          <a:sx n="88" d="100"/>
          <a:sy n="88" d="100"/>
        </p:scale>
        <p:origin x="360"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1T07:51:47.179" idx="1">
    <p:pos x="10" y="10"/>
    <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80075880-A287-4156-B662-5886DB27EF6F}" type="datetimeFigureOut">
              <a:rPr lang="en-US" smtClean="0"/>
              <a:t>11/2/2021</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2" name="Slide Number Placeholder 5"/>
          <p:cNvSpPr>
            <a:spLocks noGrp="1"/>
          </p:cNvSpPr>
          <p:nvPr>
            <p:ph type="sldNum" sz="quarter" idx="12"/>
          </p:nvPr>
        </p:nvSpPr>
        <p:spPr>
          <a:xfrm>
            <a:off x="10352540" y="295729"/>
            <a:ext cx="838199" cy="767687"/>
          </a:xfrm>
        </p:spPr>
        <p:txBody>
          <a:bodyPr/>
          <a:lstStyle/>
          <a:p>
            <a:fld id="{3FB2C10B-63B8-4E8B-8F9B-3FDFCB0577C7}" type="slidenum">
              <a:rPr lang="en-US" smtClean="0"/>
              <a:t>‹#›</a:t>
            </a:fld>
            <a:endParaRPr lang="en-US"/>
          </a:p>
        </p:txBody>
      </p:sp>
    </p:spTree>
    <p:extLst>
      <p:ext uri="{BB962C8B-B14F-4D97-AF65-F5344CB8AC3E}">
        <p14:creationId xmlns:p14="http://schemas.microsoft.com/office/powerpoint/2010/main" val="34099828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0075880-A287-4156-B662-5886DB27EF6F}"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FB2C10B-63B8-4E8B-8F9B-3FDFCB0577C7}" type="slidenum">
              <a:rPr lang="en-US" smtClean="0"/>
              <a:t>‹#›</a:t>
            </a:fld>
            <a:endParaRPr lang="en-US"/>
          </a:p>
        </p:txBody>
      </p:sp>
    </p:spTree>
    <p:extLst>
      <p:ext uri="{BB962C8B-B14F-4D97-AF65-F5344CB8AC3E}">
        <p14:creationId xmlns:p14="http://schemas.microsoft.com/office/powerpoint/2010/main" val="2190937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80075880-A287-4156-B662-5886DB27EF6F}"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FB2C10B-63B8-4E8B-8F9B-3FDFCB0577C7}" type="slidenum">
              <a:rPr lang="en-US" smtClean="0"/>
              <a:t>‹#›</a:t>
            </a:fld>
            <a:endParaRPr lang="en-US"/>
          </a:p>
        </p:txBody>
      </p:sp>
    </p:spTree>
    <p:extLst>
      <p:ext uri="{BB962C8B-B14F-4D97-AF65-F5344CB8AC3E}">
        <p14:creationId xmlns:p14="http://schemas.microsoft.com/office/powerpoint/2010/main" val="2711638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80075880-A287-4156-B662-5886DB27EF6F}"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FB2C10B-63B8-4E8B-8F9B-3FDFCB0577C7}" type="slidenum">
              <a:rPr lang="en-US" smtClean="0"/>
              <a:t>‹#›</a:t>
            </a:fld>
            <a:endParaRPr lang="en-US"/>
          </a:p>
        </p:txBody>
      </p:sp>
    </p:spTree>
    <p:extLst>
      <p:ext uri="{BB962C8B-B14F-4D97-AF65-F5344CB8AC3E}">
        <p14:creationId xmlns:p14="http://schemas.microsoft.com/office/powerpoint/2010/main" val="3885414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0075880-A287-4156-B662-5886DB27EF6F}"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FB2C10B-63B8-4E8B-8F9B-3FDFCB0577C7}" type="slidenum">
              <a:rPr lang="en-US" smtClean="0"/>
              <a:t>‹#›</a:t>
            </a:fld>
            <a:endParaRPr lang="en-US"/>
          </a:p>
        </p:txBody>
      </p:sp>
    </p:spTree>
    <p:extLst>
      <p:ext uri="{BB962C8B-B14F-4D97-AF65-F5344CB8AC3E}">
        <p14:creationId xmlns:p14="http://schemas.microsoft.com/office/powerpoint/2010/main" val="2944127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0075880-A287-4156-B662-5886DB27EF6F}" type="datetimeFigureOut">
              <a:rPr lang="en-US" smtClean="0"/>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B2C10B-63B8-4E8B-8F9B-3FDFCB0577C7}" type="slidenum">
              <a:rPr lang="en-US" smtClean="0"/>
              <a:t>‹#›</a:t>
            </a:fld>
            <a:endParaRPr lang="en-US"/>
          </a:p>
        </p:txBody>
      </p:sp>
    </p:spTree>
    <p:extLst>
      <p:ext uri="{BB962C8B-B14F-4D97-AF65-F5344CB8AC3E}">
        <p14:creationId xmlns:p14="http://schemas.microsoft.com/office/powerpoint/2010/main" val="1965568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0075880-A287-4156-B662-5886DB27EF6F}" type="datetimeFigureOut">
              <a:rPr lang="en-US" smtClean="0"/>
              <a:t>11/2/2021</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3FB2C10B-63B8-4E8B-8F9B-3FDFCB0577C7}" type="slidenum">
              <a:rPr lang="en-US" smtClean="0"/>
              <a:t>‹#›</a:t>
            </a:fld>
            <a:endParaRPr lang="en-US"/>
          </a:p>
        </p:txBody>
      </p:sp>
    </p:spTree>
    <p:extLst>
      <p:ext uri="{BB962C8B-B14F-4D97-AF65-F5344CB8AC3E}">
        <p14:creationId xmlns:p14="http://schemas.microsoft.com/office/powerpoint/2010/main" val="633292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80075880-A287-4156-B662-5886DB27EF6F}"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2C10B-63B8-4E8B-8F9B-3FDFCB0577C7}" type="slidenum">
              <a:rPr lang="en-US" smtClean="0"/>
              <a:t>‹#›</a:t>
            </a:fld>
            <a:endParaRPr lang="en-US"/>
          </a:p>
        </p:txBody>
      </p:sp>
    </p:spTree>
    <p:extLst>
      <p:ext uri="{BB962C8B-B14F-4D97-AF65-F5344CB8AC3E}">
        <p14:creationId xmlns:p14="http://schemas.microsoft.com/office/powerpoint/2010/main" val="1365737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80075880-A287-4156-B662-5886DB27EF6F}"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FB2C10B-63B8-4E8B-8F9B-3FDFCB0577C7}" type="slidenum">
              <a:rPr lang="en-US" smtClean="0"/>
              <a:t>‹#›</a:t>
            </a:fld>
            <a:endParaRPr lang="en-US"/>
          </a:p>
        </p:txBody>
      </p:sp>
    </p:spTree>
    <p:extLst>
      <p:ext uri="{BB962C8B-B14F-4D97-AF65-F5344CB8AC3E}">
        <p14:creationId xmlns:p14="http://schemas.microsoft.com/office/powerpoint/2010/main" val="372734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075880-A287-4156-B662-5886DB27EF6F}"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2C10B-63B8-4E8B-8F9B-3FDFCB0577C7}" type="slidenum">
              <a:rPr lang="en-US" smtClean="0"/>
              <a:t>‹#›</a:t>
            </a:fld>
            <a:endParaRPr lang="en-US"/>
          </a:p>
        </p:txBody>
      </p:sp>
    </p:spTree>
    <p:extLst>
      <p:ext uri="{BB962C8B-B14F-4D97-AF65-F5344CB8AC3E}">
        <p14:creationId xmlns:p14="http://schemas.microsoft.com/office/powerpoint/2010/main" val="269516284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0075880-A287-4156-B662-5886DB27EF6F}"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840630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0075880-A287-4156-B662-5886DB27EF6F}"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2C10B-63B8-4E8B-8F9B-3FDFCB0577C7}" type="slidenum">
              <a:rPr lang="en-US" smtClean="0"/>
              <a:t>‹#›</a:t>
            </a:fld>
            <a:endParaRPr lang="en-US"/>
          </a:p>
        </p:txBody>
      </p:sp>
    </p:spTree>
    <p:extLst>
      <p:ext uri="{BB962C8B-B14F-4D97-AF65-F5344CB8AC3E}">
        <p14:creationId xmlns:p14="http://schemas.microsoft.com/office/powerpoint/2010/main" val="1015056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075880-A287-4156-B662-5886DB27EF6F}" type="datetimeFigureOut">
              <a:rPr lang="en-US" smtClean="0"/>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B2C10B-63B8-4E8B-8F9B-3FDFCB0577C7}" type="slidenum">
              <a:rPr lang="en-US" smtClean="0"/>
              <a:t>‹#›</a:t>
            </a:fld>
            <a:endParaRPr lang="en-US"/>
          </a:p>
        </p:txBody>
      </p:sp>
    </p:spTree>
    <p:extLst>
      <p:ext uri="{BB962C8B-B14F-4D97-AF65-F5344CB8AC3E}">
        <p14:creationId xmlns:p14="http://schemas.microsoft.com/office/powerpoint/2010/main" val="13137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0075880-A287-4156-B662-5886DB27EF6F}" type="datetimeFigureOut">
              <a:rPr lang="en-US" smtClean="0"/>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B2C10B-63B8-4E8B-8F9B-3FDFCB0577C7}" type="slidenum">
              <a:rPr lang="en-US" smtClean="0"/>
              <a:t>‹#›</a:t>
            </a:fld>
            <a:endParaRPr lang="en-US"/>
          </a:p>
        </p:txBody>
      </p:sp>
    </p:spTree>
    <p:extLst>
      <p:ext uri="{BB962C8B-B14F-4D97-AF65-F5344CB8AC3E}">
        <p14:creationId xmlns:p14="http://schemas.microsoft.com/office/powerpoint/2010/main" val="1805329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075880-A287-4156-B662-5886DB27EF6F}" type="datetimeFigureOut">
              <a:rPr lang="en-US" smtClean="0"/>
              <a:t>11/2/2021</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FB2C10B-63B8-4E8B-8F9B-3FDFCB0577C7}" type="slidenum">
              <a:rPr lang="en-US" smtClean="0"/>
              <a:t>‹#›</a:t>
            </a:fld>
            <a:endParaRPr lang="en-US"/>
          </a:p>
        </p:txBody>
      </p:sp>
    </p:spTree>
    <p:extLst>
      <p:ext uri="{BB962C8B-B14F-4D97-AF65-F5344CB8AC3E}">
        <p14:creationId xmlns:p14="http://schemas.microsoft.com/office/powerpoint/2010/main" val="43402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0075880-A287-4156-B662-5886DB27EF6F}"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FB2C10B-63B8-4E8B-8F9B-3FDFCB0577C7}" type="slidenum">
              <a:rPr lang="en-US" smtClean="0"/>
              <a:t>‹#›</a:t>
            </a:fld>
            <a:endParaRPr lang="en-US"/>
          </a:p>
        </p:txBody>
      </p:sp>
    </p:spTree>
    <p:extLst>
      <p:ext uri="{BB962C8B-B14F-4D97-AF65-F5344CB8AC3E}">
        <p14:creationId xmlns:p14="http://schemas.microsoft.com/office/powerpoint/2010/main" val="3080835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0075880-A287-4156-B662-5886DB27EF6F}"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FB2C10B-63B8-4E8B-8F9B-3FDFCB0577C7}" type="slidenum">
              <a:rPr lang="en-US" smtClean="0"/>
              <a:t>‹#›</a:t>
            </a:fld>
            <a:endParaRPr lang="en-US"/>
          </a:p>
        </p:txBody>
      </p:sp>
    </p:spTree>
    <p:extLst>
      <p:ext uri="{BB962C8B-B14F-4D97-AF65-F5344CB8AC3E}">
        <p14:creationId xmlns:p14="http://schemas.microsoft.com/office/powerpoint/2010/main" val="1574781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80075880-A287-4156-B662-5886DB27EF6F}" type="datetimeFigureOut">
              <a:rPr lang="en-US" smtClean="0"/>
              <a:t>11/2/2021</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FB2C10B-63B8-4E8B-8F9B-3FDFCB0577C7}" type="slidenum">
              <a:rPr lang="en-US" smtClean="0"/>
              <a:t>‹#›</a:t>
            </a:fld>
            <a:endParaRPr lang="en-US"/>
          </a:p>
        </p:txBody>
      </p:sp>
    </p:spTree>
    <p:extLst>
      <p:ext uri="{BB962C8B-B14F-4D97-AF65-F5344CB8AC3E}">
        <p14:creationId xmlns:p14="http://schemas.microsoft.com/office/powerpoint/2010/main" val="2577186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iming>
    <p:tnLst>
      <p:par>
        <p:cTn id="1" dur="indefinite" restart="never" nodeType="tmRoot"/>
      </p:par>
    </p:tnLst>
  </p:timing>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4036" y="896983"/>
            <a:ext cx="10937964" cy="1645920"/>
          </a:xfrm>
        </p:spPr>
        <p:txBody>
          <a:bodyPr/>
          <a:lstStyle/>
          <a:p>
            <a:r>
              <a:rPr lang="en-US" dirty="0" smtClean="0">
                <a:latin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cs typeface="Times New Roman" panose="02020603050405020304" pitchFamily="18" charset="0"/>
              </a:rPr>
              <a:t>CHỦ ĐỀ: GIA ĐÌNH	</a:t>
            </a:r>
            <a:br>
              <a:rPr lang="en-US" sz="4800" dirty="0" smtClean="0">
                <a:latin typeface="Times New Roman" panose="02020603050405020304" pitchFamily="18" charset="0"/>
                <a:cs typeface="Times New Roman" panose="02020603050405020304" pitchFamily="18" charset="0"/>
              </a:rPr>
            </a:b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Chủ</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đề</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nhánh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Gia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đình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bé</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yêu</a:t>
            </a:r>
            <a:r>
              <a:rPr lang="en-US" sz="4800" dirty="0" smtClean="0">
                <a:latin typeface="Times New Roman" panose="02020603050405020304" pitchFamily="18" charset="0"/>
                <a:cs typeface="Times New Roman" panose="02020603050405020304" pitchFamily="18" charset="0"/>
              </a:rPr>
              <a:t>  </a:t>
            </a:r>
            <a:endParaRPr lang="en-US" sz="48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288779" y="2620724"/>
            <a:ext cx="8012475" cy="1267097"/>
          </a:xfrm>
        </p:spPr>
        <p:txBody>
          <a:bodyPr>
            <a:noAutofit/>
          </a:bodyPr>
          <a:lstStyle/>
          <a:p>
            <a:r>
              <a:rPr lang="en-US" sz="4400" cap="none" dirty="0" err="1" smtClean="0">
                <a:solidFill>
                  <a:schemeClr val="bg1"/>
                </a:solidFill>
                <a:latin typeface="Times New Roman" panose="02020603050405020304" pitchFamily="18" charset="0"/>
                <a:cs typeface="Times New Roman" panose="02020603050405020304" pitchFamily="18" charset="0"/>
              </a:rPr>
              <a:t>Hoạt</a:t>
            </a:r>
            <a:r>
              <a:rPr lang="en-US" sz="4400" cap="none" dirty="0" smtClean="0">
                <a:solidFill>
                  <a:schemeClr val="bg1"/>
                </a:solidFill>
                <a:latin typeface="Times New Roman" panose="02020603050405020304" pitchFamily="18" charset="0"/>
                <a:cs typeface="Times New Roman" panose="02020603050405020304" pitchFamily="18" charset="0"/>
              </a:rPr>
              <a:t> </a:t>
            </a:r>
            <a:r>
              <a:rPr lang="en-US" sz="4400" cap="none" dirty="0" err="1" smtClean="0">
                <a:solidFill>
                  <a:schemeClr val="bg1"/>
                </a:solidFill>
                <a:latin typeface="Times New Roman" panose="02020603050405020304" pitchFamily="18" charset="0"/>
                <a:cs typeface="Times New Roman" panose="02020603050405020304" pitchFamily="18" charset="0"/>
              </a:rPr>
              <a:t>động</a:t>
            </a:r>
            <a:r>
              <a:rPr lang="en-US" sz="4400" cap="none" dirty="0" smtClean="0">
                <a:solidFill>
                  <a:schemeClr val="bg1"/>
                </a:solidFill>
                <a:latin typeface="Times New Roman" panose="02020603050405020304" pitchFamily="18" charset="0"/>
                <a:cs typeface="Times New Roman" panose="02020603050405020304" pitchFamily="18" charset="0"/>
              </a:rPr>
              <a:t> </a:t>
            </a:r>
            <a:r>
              <a:rPr lang="en-US" sz="4400" cap="none" dirty="0" err="1" smtClean="0">
                <a:solidFill>
                  <a:schemeClr val="bg1"/>
                </a:solidFill>
                <a:latin typeface="Times New Roman" panose="02020603050405020304" pitchFamily="18" charset="0"/>
                <a:cs typeface="Times New Roman" panose="02020603050405020304" pitchFamily="18" charset="0"/>
              </a:rPr>
              <a:t>học</a:t>
            </a:r>
            <a:r>
              <a:rPr lang="en-US" sz="4400" cap="none" dirty="0" smtClean="0">
                <a:solidFill>
                  <a:schemeClr val="bg1"/>
                </a:solidFill>
                <a:latin typeface="Times New Roman" panose="02020603050405020304" pitchFamily="18" charset="0"/>
                <a:cs typeface="Times New Roman" panose="02020603050405020304" pitchFamily="18" charset="0"/>
              </a:rPr>
              <a:t>: LQVH</a:t>
            </a:r>
          </a:p>
          <a:p>
            <a:r>
              <a:rPr lang="en-US" sz="4400" cap="none" dirty="0" err="1" smtClean="0">
                <a:solidFill>
                  <a:schemeClr val="bg1"/>
                </a:solidFill>
                <a:latin typeface="Times New Roman" panose="02020603050405020304" pitchFamily="18" charset="0"/>
                <a:cs typeface="Times New Roman" panose="02020603050405020304" pitchFamily="18" charset="0"/>
              </a:rPr>
              <a:t>Đề</a:t>
            </a:r>
            <a:r>
              <a:rPr lang="en-US" sz="4400" cap="none" dirty="0" smtClean="0">
                <a:solidFill>
                  <a:schemeClr val="bg1"/>
                </a:solidFill>
                <a:latin typeface="Times New Roman" panose="02020603050405020304" pitchFamily="18" charset="0"/>
                <a:cs typeface="Times New Roman" panose="02020603050405020304" pitchFamily="18" charset="0"/>
              </a:rPr>
              <a:t> </a:t>
            </a:r>
            <a:r>
              <a:rPr lang="en-US" sz="4400" cap="none" dirty="0" err="1" smtClean="0">
                <a:solidFill>
                  <a:schemeClr val="bg1"/>
                </a:solidFill>
                <a:latin typeface="Times New Roman" panose="02020603050405020304" pitchFamily="18" charset="0"/>
                <a:cs typeface="Times New Roman" panose="02020603050405020304" pitchFamily="18" charset="0"/>
              </a:rPr>
              <a:t>tài</a:t>
            </a:r>
            <a:r>
              <a:rPr lang="en-US" sz="4400" cap="none" dirty="0" smtClean="0">
                <a:solidFill>
                  <a:schemeClr val="bg1"/>
                </a:solidFill>
                <a:latin typeface="Times New Roman" panose="02020603050405020304" pitchFamily="18" charset="0"/>
                <a:cs typeface="Times New Roman" panose="02020603050405020304" pitchFamily="18" charset="0"/>
              </a:rPr>
              <a:t>: </a:t>
            </a:r>
            <a:r>
              <a:rPr lang="en-US" sz="4400" cap="none" dirty="0" err="1" smtClean="0">
                <a:solidFill>
                  <a:schemeClr val="bg1"/>
                </a:solidFill>
                <a:latin typeface="Times New Roman" panose="02020603050405020304" pitchFamily="18" charset="0"/>
                <a:cs typeface="Times New Roman" panose="02020603050405020304" pitchFamily="18" charset="0"/>
              </a:rPr>
              <a:t>Kể</a:t>
            </a:r>
            <a:r>
              <a:rPr lang="en-US" sz="4400" cap="none" dirty="0" smtClean="0">
                <a:solidFill>
                  <a:schemeClr val="bg1"/>
                </a:solidFill>
                <a:latin typeface="Times New Roman" panose="02020603050405020304" pitchFamily="18" charset="0"/>
                <a:cs typeface="Times New Roman" panose="02020603050405020304" pitchFamily="18" charset="0"/>
              </a:rPr>
              <a:t> </a:t>
            </a:r>
            <a:r>
              <a:rPr lang="en-US" sz="4400" cap="none" dirty="0" err="1" smtClean="0">
                <a:solidFill>
                  <a:schemeClr val="bg1"/>
                </a:solidFill>
                <a:latin typeface="Times New Roman" panose="02020603050405020304" pitchFamily="18" charset="0"/>
                <a:cs typeface="Times New Roman" panose="02020603050405020304" pitchFamily="18" charset="0"/>
              </a:rPr>
              <a:t>chyện</a:t>
            </a:r>
            <a:r>
              <a:rPr lang="en-US" sz="4400" cap="none" dirty="0" smtClean="0">
                <a:solidFill>
                  <a:schemeClr val="bg1"/>
                </a:solidFill>
                <a:latin typeface="Times New Roman" panose="02020603050405020304" pitchFamily="18" charset="0"/>
                <a:cs typeface="Times New Roman" panose="02020603050405020304" pitchFamily="18" charset="0"/>
              </a:rPr>
              <a:t> “</a:t>
            </a:r>
            <a:r>
              <a:rPr lang="en-US" sz="4400" cap="none" dirty="0" err="1" smtClean="0">
                <a:solidFill>
                  <a:schemeClr val="bg1"/>
                </a:solidFill>
                <a:latin typeface="Times New Roman" panose="02020603050405020304" pitchFamily="18" charset="0"/>
                <a:cs typeface="Times New Roman" panose="02020603050405020304" pitchFamily="18" charset="0"/>
              </a:rPr>
              <a:t>Cô</a:t>
            </a:r>
            <a:r>
              <a:rPr lang="en-US" sz="4400" cap="none" dirty="0" smtClean="0">
                <a:solidFill>
                  <a:schemeClr val="bg1"/>
                </a:solidFill>
                <a:latin typeface="Times New Roman" panose="02020603050405020304" pitchFamily="18" charset="0"/>
                <a:cs typeface="Times New Roman" panose="02020603050405020304" pitchFamily="18" charset="0"/>
              </a:rPr>
              <a:t> </a:t>
            </a:r>
            <a:r>
              <a:rPr lang="en-US" sz="4400" cap="none" dirty="0" err="1" smtClean="0">
                <a:solidFill>
                  <a:schemeClr val="bg1"/>
                </a:solidFill>
                <a:latin typeface="Times New Roman" panose="02020603050405020304" pitchFamily="18" charset="0"/>
                <a:cs typeface="Times New Roman" panose="02020603050405020304" pitchFamily="18" charset="0"/>
              </a:rPr>
              <a:t>bé</a:t>
            </a:r>
            <a:r>
              <a:rPr lang="en-US" sz="4400" cap="none" dirty="0">
                <a:solidFill>
                  <a:schemeClr val="bg1"/>
                </a:solidFill>
                <a:latin typeface="Times New Roman" panose="02020603050405020304" pitchFamily="18" charset="0"/>
                <a:cs typeface="Times New Roman" panose="02020603050405020304" pitchFamily="18" charset="0"/>
              </a:rPr>
              <a:t> </a:t>
            </a:r>
            <a:r>
              <a:rPr lang="en-US" sz="4400" cap="none" dirty="0" err="1" smtClean="0">
                <a:solidFill>
                  <a:schemeClr val="bg1"/>
                </a:solidFill>
                <a:latin typeface="Times New Roman" panose="02020603050405020304" pitchFamily="18" charset="0"/>
                <a:cs typeface="Times New Roman" panose="02020603050405020304" pitchFamily="18" charset="0"/>
              </a:rPr>
              <a:t>quàng</a:t>
            </a:r>
            <a:r>
              <a:rPr lang="en-US" sz="4400" cap="none" dirty="0" smtClean="0">
                <a:solidFill>
                  <a:schemeClr val="bg1"/>
                </a:solidFill>
                <a:latin typeface="Times New Roman" panose="02020603050405020304" pitchFamily="18" charset="0"/>
                <a:cs typeface="Times New Roman" panose="02020603050405020304" pitchFamily="18" charset="0"/>
              </a:rPr>
              <a:t> </a:t>
            </a:r>
            <a:r>
              <a:rPr lang="en-US" sz="4400" cap="none" dirty="0" err="1" smtClean="0">
                <a:solidFill>
                  <a:schemeClr val="bg1"/>
                </a:solidFill>
                <a:latin typeface="Times New Roman" panose="02020603050405020304" pitchFamily="18" charset="0"/>
                <a:cs typeface="Times New Roman" panose="02020603050405020304" pitchFamily="18" charset="0"/>
              </a:rPr>
              <a:t>khăn</a:t>
            </a:r>
            <a:r>
              <a:rPr lang="en-US" sz="4400" cap="none" dirty="0" smtClean="0">
                <a:solidFill>
                  <a:schemeClr val="bg1"/>
                </a:solidFill>
                <a:latin typeface="Times New Roman" panose="02020603050405020304" pitchFamily="18" charset="0"/>
                <a:cs typeface="Times New Roman" panose="02020603050405020304" pitchFamily="18" charset="0"/>
              </a:rPr>
              <a:t> </a:t>
            </a:r>
            <a:r>
              <a:rPr lang="en-US" sz="4400" cap="none" dirty="0" err="1" smtClean="0">
                <a:solidFill>
                  <a:schemeClr val="bg1"/>
                </a:solidFill>
                <a:latin typeface="Times New Roman" panose="02020603050405020304" pitchFamily="18" charset="0"/>
                <a:cs typeface="Times New Roman" panose="02020603050405020304" pitchFamily="18" charset="0"/>
              </a:rPr>
              <a:t>đỏ</a:t>
            </a:r>
            <a:r>
              <a:rPr lang="en-US" sz="4400" cap="none" dirty="0" smtClean="0">
                <a:solidFill>
                  <a:schemeClr val="bg1"/>
                </a:solidFill>
                <a:latin typeface="Times New Roman" panose="02020603050405020304" pitchFamily="18" charset="0"/>
                <a:cs typeface="Times New Roman" panose="02020603050405020304" pitchFamily="18" charset="0"/>
              </a:rPr>
              <a:t>”</a:t>
            </a:r>
          </a:p>
          <a:p>
            <a:r>
              <a:rPr lang="en-US" sz="4400" cap="none" dirty="0" err="1" smtClean="0">
                <a:solidFill>
                  <a:schemeClr val="bg1"/>
                </a:solidFill>
                <a:latin typeface="Times New Roman" panose="02020603050405020304" pitchFamily="18" charset="0"/>
                <a:cs typeface="Times New Roman" panose="02020603050405020304" pitchFamily="18" charset="0"/>
              </a:rPr>
              <a:t>Độ</a:t>
            </a:r>
            <a:r>
              <a:rPr lang="en-US" sz="4400" cap="none" dirty="0" smtClean="0">
                <a:solidFill>
                  <a:schemeClr val="bg1"/>
                </a:solidFill>
                <a:latin typeface="Times New Roman" panose="02020603050405020304" pitchFamily="18" charset="0"/>
                <a:cs typeface="Times New Roman" panose="02020603050405020304" pitchFamily="18" charset="0"/>
              </a:rPr>
              <a:t> </a:t>
            </a:r>
            <a:r>
              <a:rPr lang="en-US" sz="4400" cap="none" dirty="0" err="1" smtClean="0">
                <a:solidFill>
                  <a:schemeClr val="bg1"/>
                </a:solidFill>
                <a:latin typeface="Times New Roman" panose="02020603050405020304" pitchFamily="18" charset="0"/>
                <a:cs typeface="Times New Roman" panose="02020603050405020304" pitchFamily="18" charset="0"/>
              </a:rPr>
              <a:t>tuổi</a:t>
            </a:r>
            <a:r>
              <a:rPr lang="en-US" sz="4400" cap="none" dirty="0" smtClean="0">
                <a:solidFill>
                  <a:schemeClr val="bg1"/>
                </a:solidFill>
                <a:latin typeface="Times New Roman" panose="02020603050405020304" pitchFamily="18" charset="0"/>
                <a:cs typeface="Times New Roman" panose="02020603050405020304" pitchFamily="18" charset="0"/>
              </a:rPr>
              <a:t>: 3-4 </a:t>
            </a:r>
            <a:r>
              <a:rPr lang="en-US" sz="4400" cap="none" dirty="0" err="1" smtClean="0">
                <a:solidFill>
                  <a:schemeClr val="bg1"/>
                </a:solidFill>
                <a:latin typeface="Times New Roman" panose="02020603050405020304" pitchFamily="18" charset="0"/>
                <a:cs typeface="Times New Roman" panose="02020603050405020304" pitchFamily="18" charset="0"/>
              </a:rPr>
              <a:t>tuổi</a:t>
            </a:r>
            <a:endParaRPr lang="en-US" sz="4400" cap="none" dirty="0" smtClean="0">
              <a:solidFill>
                <a:schemeClr val="bg1"/>
              </a:solidFill>
              <a:latin typeface="Times New Roman" panose="02020603050405020304" pitchFamily="18" charset="0"/>
              <a:cs typeface="Times New Roman" panose="02020603050405020304" pitchFamily="18" charset="0"/>
            </a:endParaRPr>
          </a:p>
          <a:p>
            <a:r>
              <a:rPr lang="en-US" sz="4400" cap="none" dirty="0" err="1" smtClean="0">
                <a:solidFill>
                  <a:schemeClr val="bg1"/>
                </a:solidFill>
                <a:latin typeface="Times New Roman" panose="02020603050405020304" pitchFamily="18" charset="0"/>
                <a:cs typeface="Times New Roman" panose="02020603050405020304" pitchFamily="18" charset="0"/>
              </a:rPr>
              <a:t>Giáo</a:t>
            </a:r>
            <a:r>
              <a:rPr lang="en-US" sz="4400" cap="none" dirty="0" smtClean="0">
                <a:solidFill>
                  <a:schemeClr val="bg1"/>
                </a:solidFill>
                <a:latin typeface="Times New Roman" panose="02020603050405020304" pitchFamily="18" charset="0"/>
                <a:cs typeface="Times New Roman" panose="02020603050405020304" pitchFamily="18" charset="0"/>
              </a:rPr>
              <a:t> </a:t>
            </a:r>
            <a:r>
              <a:rPr lang="en-US" sz="4400" cap="none" dirty="0" err="1" smtClean="0">
                <a:solidFill>
                  <a:schemeClr val="bg1"/>
                </a:solidFill>
                <a:latin typeface="Times New Roman" panose="02020603050405020304" pitchFamily="18" charset="0"/>
                <a:cs typeface="Times New Roman" panose="02020603050405020304" pitchFamily="18" charset="0"/>
              </a:rPr>
              <a:t>viên</a:t>
            </a:r>
            <a:r>
              <a:rPr lang="en-US" sz="4400" cap="none" dirty="0" smtClean="0">
                <a:solidFill>
                  <a:schemeClr val="bg1"/>
                </a:solidFill>
                <a:latin typeface="Times New Roman" panose="02020603050405020304" pitchFamily="18" charset="0"/>
                <a:cs typeface="Times New Roman" panose="02020603050405020304" pitchFamily="18" charset="0"/>
              </a:rPr>
              <a:t>: </a:t>
            </a:r>
            <a:r>
              <a:rPr lang="en-US" sz="4400" cap="none" dirty="0" err="1" smtClean="0">
                <a:solidFill>
                  <a:schemeClr val="bg1"/>
                </a:solidFill>
                <a:latin typeface="Times New Roman" panose="02020603050405020304" pitchFamily="18" charset="0"/>
                <a:cs typeface="Times New Roman" panose="02020603050405020304" pitchFamily="18" charset="0"/>
              </a:rPr>
              <a:t>Vũ</a:t>
            </a:r>
            <a:r>
              <a:rPr lang="en-US" sz="4400" cap="none" dirty="0" smtClean="0">
                <a:solidFill>
                  <a:schemeClr val="bg1"/>
                </a:solidFill>
                <a:latin typeface="Times New Roman" panose="02020603050405020304" pitchFamily="18" charset="0"/>
                <a:cs typeface="Times New Roman" panose="02020603050405020304" pitchFamily="18" charset="0"/>
              </a:rPr>
              <a:t> </a:t>
            </a:r>
            <a:r>
              <a:rPr lang="en-US" sz="4400" cap="none" dirty="0" err="1" smtClean="0">
                <a:solidFill>
                  <a:schemeClr val="bg1"/>
                </a:solidFill>
                <a:latin typeface="Times New Roman" panose="02020603050405020304" pitchFamily="18" charset="0"/>
                <a:cs typeface="Times New Roman" panose="02020603050405020304" pitchFamily="18" charset="0"/>
              </a:rPr>
              <a:t>Thị</a:t>
            </a:r>
            <a:r>
              <a:rPr lang="en-US" sz="4400" cap="none" dirty="0" smtClean="0">
                <a:solidFill>
                  <a:schemeClr val="bg1"/>
                </a:solidFill>
                <a:latin typeface="Times New Roman" panose="02020603050405020304" pitchFamily="18" charset="0"/>
                <a:cs typeface="Times New Roman" panose="02020603050405020304" pitchFamily="18" charset="0"/>
              </a:rPr>
              <a:t> </a:t>
            </a:r>
            <a:r>
              <a:rPr lang="en-US" sz="4400" cap="none" dirty="0" err="1" smtClean="0">
                <a:solidFill>
                  <a:schemeClr val="bg1"/>
                </a:solidFill>
                <a:latin typeface="Times New Roman" panose="02020603050405020304" pitchFamily="18" charset="0"/>
                <a:cs typeface="Times New Roman" panose="02020603050405020304" pitchFamily="18" charset="0"/>
              </a:rPr>
              <a:t>Tú</a:t>
            </a:r>
            <a:r>
              <a:rPr lang="en-US" sz="4400" cap="none" dirty="0" smtClean="0">
                <a:solidFill>
                  <a:schemeClr val="bg1"/>
                </a:solidFill>
                <a:latin typeface="Times New Roman" panose="02020603050405020304" pitchFamily="18" charset="0"/>
                <a:cs typeface="Times New Roman" panose="02020603050405020304" pitchFamily="18" charset="0"/>
              </a:rPr>
              <a:t> </a:t>
            </a:r>
            <a:r>
              <a:rPr lang="en-US" sz="4400" cap="none" dirty="0" err="1" smtClean="0">
                <a:solidFill>
                  <a:schemeClr val="bg1"/>
                </a:solidFill>
                <a:latin typeface="Times New Roman" panose="02020603050405020304" pitchFamily="18" charset="0"/>
                <a:cs typeface="Times New Roman" panose="02020603050405020304" pitchFamily="18" charset="0"/>
              </a:rPr>
              <a:t>Oanh</a:t>
            </a:r>
            <a:endParaRPr lang="en-US" sz="4400" cap="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1352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149" y="584562"/>
            <a:ext cx="9708857" cy="1146962"/>
          </a:xfrm>
        </p:spPr>
        <p:txBody>
          <a:bodyPr>
            <a:prstTxWarp prst="textChevron">
              <a:avLst/>
            </a:prstTxWarp>
          </a:bodyPr>
          <a:lstStyle/>
          <a:p>
            <a:r>
              <a:rPr lang="en-US" b="1" dirty="0" err="1" smtClean="0">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rPr>
              <a:t>Cô</a:t>
            </a:r>
            <a:r>
              <a:rPr lang="en-US" b="1" dirty="0" smtClean="0">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rPr>
              <a:t> </a:t>
            </a:r>
            <a:r>
              <a:rPr lang="en-US" b="1" dirty="0" err="1" smtClean="0">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rPr>
              <a:t>kể</a:t>
            </a:r>
            <a:r>
              <a:rPr lang="en-US" b="1" dirty="0" smtClean="0">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rPr>
              <a:t> </a:t>
            </a:r>
            <a:r>
              <a:rPr lang="en-US" b="1" dirty="0" err="1" smtClean="0">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rPr>
              <a:t>lần</a:t>
            </a:r>
            <a:r>
              <a:rPr lang="en-US" b="1" dirty="0" smtClean="0">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rPr>
              <a:t> 3: </a:t>
            </a:r>
            <a:r>
              <a:rPr lang="en-US" b="1" dirty="0" err="1" smtClean="0">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rPr>
              <a:t>Kể</a:t>
            </a:r>
            <a:r>
              <a:rPr lang="en-US" b="1" dirty="0" smtClean="0">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rPr>
              <a:t> </a:t>
            </a:r>
            <a:r>
              <a:rPr lang="en-US" b="1" dirty="0" err="1" smtClean="0">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rPr>
              <a:t>trích</a:t>
            </a:r>
            <a:r>
              <a:rPr lang="en-US" b="1" dirty="0" smtClean="0">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rPr>
              <a:t> </a:t>
            </a:r>
            <a:r>
              <a:rPr lang="en-US" b="1" dirty="0" err="1" smtClean="0">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rPr>
              <a:t>dẫn</a:t>
            </a:r>
            <a:r>
              <a:rPr lang="en-US" b="1" dirty="0" smtClean="0">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rPr>
              <a:t>, </a:t>
            </a:r>
            <a:r>
              <a:rPr lang="en-US" b="1" dirty="0" err="1">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rPr>
              <a:t>đ</a:t>
            </a:r>
            <a:r>
              <a:rPr lang="en-US" b="1" dirty="0" err="1" smtClean="0">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rPr>
              <a:t>àm</a:t>
            </a:r>
            <a:r>
              <a:rPr lang="en-US" b="1" dirty="0" smtClean="0">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rPr>
              <a:t> </a:t>
            </a:r>
            <a:r>
              <a:rPr lang="en-US" b="1" dirty="0" err="1" smtClean="0">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rPr>
              <a:t>thoại</a:t>
            </a:r>
            <a:endParaRPr lang="en-US" b="1" dirty="0">
              <a:ln w="22225">
                <a:solidFill>
                  <a:srgbClr val="FF0000"/>
                </a:solidFill>
                <a:prstDash val="solid"/>
              </a:ln>
              <a:solidFill>
                <a:srgbClr val="FFFF00"/>
              </a:solidFill>
              <a:effectLst>
                <a:reflection blurRad="6350" stA="55000" endA="300" endPos="45500" dir="5400000" sy="-100000" algn="bl" rotWithShape="0"/>
              </a:effectLst>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a:stretch>
            <a:fillRect/>
          </a:stretch>
        </p:blipFill>
        <p:spPr>
          <a:xfrm>
            <a:off x="4311077" y="2459118"/>
            <a:ext cx="3377901" cy="4107052"/>
          </a:xfrm>
          <a:prstGeom prst="rect">
            <a:avLst/>
          </a:prstGeom>
        </p:spPr>
      </p:pic>
    </p:spTree>
    <p:extLst>
      <p:ext uri="{BB962C8B-B14F-4D97-AF65-F5344CB8AC3E}">
        <p14:creationId xmlns:p14="http://schemas.microsoft.com/office/powerpoint/2010/main" val="417463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856911" y="810371"/>
            <a:ext cx="8128000" cy="2399300"/>
          </a:xfrm>
          <a:prstGeom prst="roundRect">
            <a:avLst>
              <a:gd name="adj" fmla="val 1359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Rounded Rectangle 7"/>
          <p:cNvSpPr/>
          <p:nvPr/>
        </p:nvSpPr>
        <p:spPr>
          <a:xfrm>
            <a:off x="2137118" y="1115941"/>
            <a:ext cx="2387600" cy="1788160"/>
          </a:xfrm>
          <a:prstGeom prst="roundRect">
            <a:avLst>
              <a:gd name="adj" fmla="val 10000"/>
            </a:avLst>
          </a:prstGeom>
          <a:blipFill>
            <a:blip r:embed="rId2" cstate="print">
              <a:extLst>
                <a:ext uri="{28A0092B-C50C-407E-A947-70E740481C1C}">
                  <a14:useLocalDpi xmlns:a14="http://schemas.microsoft.com/office/drawing/2010/main" val="0"/>
                </a:ext>
              </a:extLst>
            </a:blip>
            <a:srcRect/>
            <a:stretch>
              <a:fillRect t="-35000" b="-3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a:off x="2100751" y="3206692"/>
            <a:ext cx="2387600" cy="2980266"/>
          </a:xfrm>
          <a:custGeom>
            <a:avLst/>
            <a:gdLst>
              <a:gd name="connsiteX0" fmla="*/ 250698 w 2387600"/>
              <a:gd name="connsiteY0" fmla="*/ 0 h 2980266"/>
              <a:gd name="connsiteX1" fmla="*/ 2136902 w 2387600"/>
              <a:gd name="connsiteY1" fmla="*/ 0 h 2980266"/>
              <a:gd name="connsiteX2" fmla="*/ 2387600 w 2387600"/>
              <a:gd name="connsiteY2" fmla="*/ 250698 h 2980266"/>
              <a:gd name="connsiteX3" fmla="*/ 2387600 w 2387600"/>
              <a:gd name="connsiteY3" fmla="*/ 2980266 h 2980266"/>
              <a:gd name="connsiteX4" fmla="*/ 2387600 w 2387600"/>
              <a:gd name="connsiteY4" fmla="*/ 2980266 h 2980266"/>
              <a:gd name="connsiteX5" fmla="*/ 0 w 2387600"/>
              <a:gd name="connsiteY5" fmla="*/ 2980266 h 2980266"/>
              <a:gd name="connsiteX6" fmla="*/ 0 w 2387600"/>
              <a:gd name="connsiteY6" fmla="*/ 2980266 h 2980266"/>
              <a:gd name="connsiteX7" fmla="*/ 0 w 2387600"/>
              <a:gd name="connsiteY7" fmla="*/ 250698 h 2980266"/>
              <a:gd name="connsiteX8" fmla="*/ 250698 w 2387600"/>
              <a:gd name="connsiteY8" fmla="*/ 0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600" h="2980266">
                <a:moveTo>
                  <a:pt x="2136902" y="2980266"/>
                </a:moveTo>
                <a:lnTo>
                  <a:pt x="250698" y="2980266"/>
                </a:lnTo>
                <a:cubicBezTo>
                  <a:pt x="112241" y="2980266"/>
                  <a:pt x="0" y="2868025"/>
                  <a:pt x="0" y="2729568"/>
                </a:cubicBezTo>
                <a:lnTo>
                  <a:pt x="0" y="0"/>
                </a:lnTo>
                <a:lnTo>
                  <a:pt x="0" y="0"/>
                </a:lnTo>
                <a:lnTo>
                  <a:pt x="2387600" y="0"/>
                </a:lnTo>
                <a:lnTo>
                  <a:pt x="2387600" y="0"/>
                </a:lnTo>
                <a:lnTo>
                  <a:pt x="2387600" y="2729568"/>
                </a:lnTo>
                <a:cubicBezTo>
                  <a:pt x="2387600" y="2868025"/>
                  <a:pt x="2275359" y="2980266"/>
                  <a:pt x="2136902" y="29802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6787" tIns="213360" rIns="286787" bIns="286787" numCol="1" spcCol="1270" anchor="t" anchorCtr="0">
            <a:noAutofit/>
          </a:bodyPr>
          <a:lstStyle/>
          <a:p>
            <a:pPr lvl="0" algn="ctr" defTabSz="1333500">
              <a:lnSpc>
                <a:spcPct val="90000"/>
              </a:lnSpc>
              <a:spcBef>
                <a:spcPct val="0"/>
              </a:spcBef>
              <a:spcAft>
                <a:spcPct val="35000"/>
              </a:spcAft>
            </a:pPr>
            <a:r>
              <a:rPr lang="en-US" sz="3000" kern="1200" dirty="0" err="1" smtClean="0"/>
              <a:t>Cô</a:t>
            </a:r>
            <a:r>
              <a:rPr lang="en-US" sz="3000" kern="1200" dirty="0" smtClean="0"/>
              <a:t> </a:t>
            </a:r>
            <a:r>
              <a:rPr lang="en-US" sz="3000" kern="1200" dirty="0" err="1" smtClean="0"/>
              <a:t>vừa</a:t>
            </a:r>
            <a:r>
              <a:rPr lang="en-US" sz="3000" kern="1200" dirty="0" smtClean="0"/>
              <a:t> </a:t>
            </a:r>
            <a:r>
              <a:rPr lang="en-US" sz="3000" kern="1200" dirty="0" err="1" smtClean="0"/>
              <a:t>kể</a:t>
            </a:r>
            <a:r>
              <a:rPr lang="en-US" sz="3000" kern="1200" dirty="0" smtClean="0"/>
              <a:t> </a:t>
            </a:r>
            <a:r>
              <a:rPr lang="en-US" sz="3000" kern="1200" dirty="0" err="1" smtClean="0"/>
              <a:t>cho</a:t>
            </a:r>
            <a:r>
              <a:rPr lang="en-US" sz="3000" kern="1200" dirty="0" smtClean="0"/>
              <a:t> </a:t>
            </a:r>
            <a:r>
              <a:rPr lang="en-US" sz="3000" kern="1200" dirty="0" err="1" smtClean="0"/>
              <a:t>các</a:t>
            </a:r>
            <a:r>
              <a:rPr lang="en-US" sz="3000" kern="1200" dirty="0" smtClean="0"/>
              <a:t> con </a:t>
            </a:r>
            <a:r>
              <a:rPr lang="en-US" sz="3000" kern="1200" dirty="0" err="1" smtClean="0"/>
              <a:t>nghe</a:t>
            </a:r>
            <a:r>
              <a:rPr lang="en-US" sz="3000" kern="1200" dirty="0" smtClean="0"/>
              <a:t> </a:t>
            </a:r>
            <a:r>
              <a:rPr lang="en-US" sz="3000" kern="1200" dirty="0" err="1" smtClean="0"/>
              <a:t>câu</a:t>
            </a:r>
            <a:r>
              <a:rPr lang="en-US" sz="3000" kern="1200" dirty="0" smtClean="0"/>
              <a:t> </a:t>
            </a:r>
            <a:r>
              <a:rPr lang="en-US" sz="3000" kern="1200" dirty="0" err="1" smtClean="0"/>
              <a:t>truyện</a:t>
            </a:r>
            <a:r>
              <a:rPr lang="en-US" sz="3000" kern="1200" dirty="0" smtClean="0"/>
              <a:t> </a:t>
            </a:r>
            <a:r>
              <a:rPr lang="en-US" sz="3000" kern="1200" dirty="0" err="1" smtClean="0"/>
              <a:t>gì</a:t>
            </a:r>
            <a:r>
              <a:rPr lang="en-US" sz="3000" kern="1200" dirty="0" smtClean="0"/>
              <a:t>?</a:t>
            </a:r>
            <a:endParaRPr lang="en-US" sz="3000" kern="1200" dirty="0"/>
          </a:p>
        </p:txBody>
      </p:sp>
      <p:sp>
        <p:nvSpPr>
          <p:cNvPr id="10" name="Rounded Rectangle 9"/>
          <p:cNvSpPr/>
          <p:nvPr/>
        </p:nvSpPr>
        <p:spPr>
          <a:xfrm>
            <a:off x="4727112" y="1093424"/>
            <a:ext cx="2387600" cy="1788160"/>
          </a:xfrm>
          <a:prstGeom prst="roundRect">
            <a:avLst>
              <a:gd name="adj" fmla="val 10000"/>
            </a:avLst>
          </a:prstGeom>
          <a:blipFill>
            <a:blip r:embed="rId3">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10"/>
          <p:cNvSpPr/>
          <p:nvPr/>
        </p:nvSpPr>
        <p:spPr>
          <a:xfrm>
            <a:off x="4727111" y="3206691"/>
            <a:ext cx="2387600" cy="2980267"/>
          </a:xfrm>
          <a:custGeom>
            <a:avLst/>
            <a:gdLst>
              <a:gd name="connsiteX0" fmla="*/ 250698 w 2387600"/>
              <a:gd name="connsiteY0" fmla="*/ 0 h 2980266"/>
              <a:gd name="connsiteX1" fmla="*/ 2136902 w 2387600"/>
              <a:gd name="connsiteY1" fmla="*/ 0 h 2980266"/>
              <a:gd name="connsiteX2" fmla="*/ 2387600 w 2387600"/>
              <a:gd name="connsiteY2" fmla="*/ 250698 h 2980266"/>
              <a:gd name="connsiteX3" fmla="*/ 2387600 w 2387600"/>
              <a:gd name="connsiteY3" fmla="*/ 2980266 h 2980266"/>
              <a:gd name="connsiteX4" fmla="*/ 2387600 w 2387600"/>
              <a:gd name="connsiteY4" fmla="*/ 2980266 h 2980266"/>
              <a:gd name="connsiteX5" fmla="*/ 0 w 2387600"/>
              <a:gd name="connsiteY5" fmla="*/ 2980266 h 2980266"/>
              <a:gd name="connsiteX6" fmla="*/ 0 w 2387600"/>
              <a:gd name="connsiteY6" fmla="*/ 2980266 h 2980266"/>
              <a:gd name="connsiteX7" fmla="*/ 0 w 2387600"/>
              <a:gd name="connsiteY7" fmla="*/ 250698 h 2980266"/>
              <a:gd name="connsiteX8" fmla="*/ 250698 w 2387600"/>
              <a:gd name="connsiteY8" fmla="*/ 0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600" h="2980266">
                <a:moveTo>
                  <a:pt x="2136902" y="2980266"/>
                </a:moveTo>
                <a:lnTo>
                  <a:pt x="250698" y="2980266"/>
                </a:lnTo>
                <a:cubicBezTo>
                  <a:pt x="112241" y="2980266"/>
                  <a:pt x="0" y="2868025"/>
                  <a:pt x="0" y="2729568"/>
                </a:cubicBezTo>
                <a:lnTo>
                  <a:pt x="0" y="0"/>
                </a:lnTo>
                <a:lnTo>
                  <a:pt x="0" y="0"/>
                </a:lnTo>
                <a:lnTo>
                  <a:pt x="2387600" y="0"/>
                </a:lnTo>
                <a:lnTo>
                  <a:pt x="2387600" y="0"/>
                </a:lnTo>
                <a:lnTo>
                  <a:pt x="2387600" y="2729568"/>
                </a:lnTo>
                <a:cubicBezTo>
                  <a:pt x="2387600" y="2868025"/>
                  <a:pt x="2275359" y="2980266"/>
                  <a:pt x="2136902" y="29802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6787" tIns="213361" rIns="286787" bIns="286787" numCol="1" spcCol="1270" anchor="t" anchorCtr="0">
            <a:noAutofit/>
          </a:bodyPr>
          <a:lstStyle/>
          <a:p>
            <a:pPr lvl="0" algn="ctr" defTabSz="1333500">
              <a:lnSpc>
                <a:spcPct val="90000"/>
              </a:lnSpc>
              <a:spcBef>
                <a:spcPct val="0"/>
              </a:spcBef>
              <a:spcAft>
                <a:spcPct val="35000"/>
              </a:spcAft>
            </a:pPr>
            <a:r>
              <a:rPr lang="en-US" sz="3000" kern="1200" dirty="0" err="1" smtClean="0"/>
              <a:t>Trong</a:t>
            </a:r>
            <a:r>
              <a:rPr lang="en-US" sz="3000" kern="1200" dirty="0" smtClean="0"/>
              <a:t> </a:t>
            </a:r>
            <a:r>
              <a:rPr lang="en-US" sz="3000" kern="1200" dirty="0" err="1" smtClean="0"/>
              <a:t>truyện</a:t>
            </a:r>
            <a:r>
              <a:rPr lang="en-US" sz="3000" kern="1200" dirty="0" smtClean="0"/>
              <a:t> </a:t>
            </a:r>
            <a:r>
              <a:rPr lang="en-US" sz="3000" kern="1200" dirty="0" err="1" smtClean="0"/>
              <a:t>có</a:t>
            </a:r>
            <a:r>
              <a:rPr lang="en-US" sz="3000" kern="1200" dirty="0" smtClean="0"/>
              <a:t> </a:t>
            </a:r>
            <a:r>
              <a:rPr lang="en-US" sz="3000" kern="1200" dirty="0" err="1" smtClean="0"/>
              <a:t>những</a:t>
            </a:r>
            <a:r>
              <a:rPr lang="en-US" sz="3000" kern="1200" dirty="0" smtClean="0"/>
              <a:t> </a:t>
            </a:r>
            <a:r>
              <a:rPr lang="en-US" sz="3000" kern="1200" dirty="0" err="1" smtClean="0"/>
              <a:t>nhân</a:t>
            </a:r>
            <a:r>
              <a:rPr lang="en-US" sz="3000" kern="1200" dirty="0" smtClean="0"/>
              <a:t> </a:t>
            </a:r>
            <a:r>
              <a:rPr lang="en-US" sz="3000" kern="1200" dirty="0" err="1" smtClean="0"/>
              <a:t>vật</a:t>
            </a:r>
            <a:r>
              <a:rPr lang="en-US" sz="3000" kern="1200" dirty="0" smtClean="0"/>
              <a:t> </a:t>
            </a:r>
            <a:r>
              <a:rPr lang="en-US" sz="3000" kern="1200" dirty="0" err="1" smtClean="0"/>
              <a:t>nào</a:t>
            </a:r>
            <a:r>
              <a:rPr lang="en-US" sz="3000" kern="1200" dirty="0" smtClean="0"/>
              <a:t>?</a:t>
            </a:r>
            <a:endParaRPr lang="en-US" sz="3000" kern="1200" dirty="0"/>
          </a:p>
        </p:txBody>
      </p:sp>
      <p:sp>
        <p:nvSpPr>
          <p:cNvPr id="12" name="Rounded Rectangle 11"/>
          <p:cNvSpPr/>
          <p:nvPr/>
        </p:nvSpPr>
        <p:spPr>
          <a:xfrm>
            <a:off x="7353472" y="1093424"/>
            <a:ext cx="2387600" cy="1788160"/>
          </a:xfrm>
          <a:prstGeom prst="roundRect">
            <a:avLst>
              <a:gd name="adj" fmla="val 10000"/>
            </a:avLst>
          </a:prstGeom>
          <a:blipFill>
            <a:blip r:embed="rId4">
              <a:extLst>
                <a:ext uri="{28A0092B-C50C-407E-A947-70E740481C1C}">
                  <a14:useLocalDpi xmlns:a14="http://schemas.microsoft.com/office/drawing/2010/main" val="0"/>
                </a:ext>
              </a:extLst>
            </a:blip>
            <a:srcRect/>
            <a:stretch>
              <a:fillRect l="-13000" r="-1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Freeform 12"/>
          <p:cNvSpPr/>
          <p:nvPr/>
        </p:nvSpPr>
        <p:spPr>
          <a:xfrm>
            <a:off x="7353471" y="3206692"/>
            <a:ext cx="2387601" cy="2980266"/>
          </a:xfrm>
          <a:custGeom>
            <a:avLst/>
            <a:gdLst>
              <a:gd name="connsiteX0" fmla="*/ 250698 w 2387600"/>
              <a:gd name="connsiteY0" fmla="*/ 0 h 2980266"/>
              <a:gd name="connsiteX1" fmla="*/ 2136902 w 2387600"/>
              <a:gd name="connsiteY1" fmla="*/ 0 h 2980266"/>
              <a:gd name="connsiteX2" fmla="*/ 2387600 w 2387600"/>
              <a:gd name="connsiteY2" fmla="*/ 250698 h 2980266"/>
              <a:gd name="connsiteX3" fmla="*/ 2387600 w 2387600"/>
              <a:gd name="connsiteY3" fmla="*/ 2980266 h 2980266"/>
              <a:gd name="connsiteX4" fmla="*/ 2387600 w 2387600"/>
              <a:gd name="connsiteY4" fmla="*/ 2980266 h 2980266"/>
              <a:gd name="connsiteX5" fmla="*/ 0 w 2387600"/>
              <a:gd name="connsiteY5" fmla="*/ 2980266 h 2980266"/>
              <a:gd name="connsiteX6" fmla="*/ 0 w 2387600"/>
              <a:gd name="connsiteY6" fmla="*/ 2980266 h 2980266"/>
              <a:gd name="connsiteX7" fmla="*/ 0 w 2387600"/>
              <a:gd name="connsiteY7" fmla="*/ 250698 h 2980266"/>
              <a:gd name="connsiteX8" fmla="*/ 250698 w 2387600"/>
              <a:gd name="connsiteY8" fmla="*/ 0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600" h="2980266">
                <a:moveTo>
                  <a:pt x="2136902" y="2980266"/>
                </a:moveTo>
                <a:lnTo>
                  <a:pt x="250698" y="2980266"/>
                </a:lnTo>
                <a:cubicBezTo>
                  <a:pt x="112241" y="2980266"/>
                  <a:pt x="0" y="2868025"/>
                  <a:pt x="0" y="2729568"/>
                </a:cubicBezTo>
                <a:lnTo>
                  <a:pt x="0" y="0"/>
                </a:lnTo>
                <a:lnTo>
                  <a:pt x="0" y="0"/>
                </a:lnTo>
                <a:lnTo>
                  <a:pt x="2387600" y="0"/>
                </a:lnTo>
                <a:lnTo>
                  <a:pt x="2387600" y="0"/>
                </a:lnTo>
                <a:lnTo>
                  <a:pt x="2387600" y="2729568"/>
                </a:lnTo>
                <a:cubicBezTo>
                  <a:pt x="2387600" y="2868025"/>
                  <a:pt x="2275359" y="2980266"/>
                  <a:pt x="2136902" y="29802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6787" tIns="213360" rIns="286788" bIns="286787" numCol="1" spcCol="1270" anchor="t" anchorCtr="0">
            <a:noAutofit/>
          </a:bodyPr>
          <a:lstStyle/>
          <a:p>
            <a:pPr lvl="0" algn="ctr" defTabSz="1333500">
              <a:lnSpc>
                <a:spcPct val="90000"/>
              </a:lnSpc>
              <a:spcBef>
                <a:spcPct val="0"/>
              </a:spcBef>
              <a:spcAft>
                <a:spcPct val="35000"/>
              </a:spcAft>
            </a:pPr>
            <a:r>
              <a:rPr lang="en-US" sz="3000" kern="1200" dirty="0" err="1" smtClean="0"/>
              <a:t>Mẹ</a:t>
            </a:r>
            <a:r>
              <a:rPr lang="en-US" sz="3000" kern="1200" dirty="0" smtClean="0"/>
              <a:t> </a:t>
            </a:r>
            <a:r>
              <a:rPr lang="en-US" sz="3000" kern="1200" dirty="0" err="1" smtClean="0"/>
              <a:t>bảo</a:t>
            </a:r>
            <a:r>
              <a:rPr lang="en-US" sz="3000" kern="1200" dirty="0" smtClean="0"/>
              <a:t> </a:t>
            </a:r>
            <a:r>
              <a:rPr lang="en-US" sz="3000" kern="1200" dirty="0" err="1" smtClean="0"/>
              <a:t>cô</a:t>
            </a:r>
            <a:r>
              <a:rPr lang="en-US" sz="3000" kern="1200" dirty="0" smtClean="0"/>
              <a:t> </a:t>
            </a:r>
            <a:r>
              <a:rPr lang="en-US" sz="3000" kern="1200" dirty="0" err="1" smtClean="0"/>
              <a:t>bé</a:t>
            </a:r>
            <a:r>
              <a:rPr lang="en-US" sz="3000" kern="1200" dirty="0" smtClean="0"/>
              <a:t> </a:t>
            </a:r>
            <a:r>
              <a:rPr lang="en-US" sz="3000" kern="1200" dirty="0" err="1" smtClean="0"/>
              <a:t>quàng</a:t>
            </a:r>
            <a:r>
              <a:rPr lang="en-US" sz="3000" kern="1200" dirty="0" smtClean="0"/>
              <a:t> </a:t>
            </a:r>
            <a:r>
              <a:rPr lang="en-US" sz="3000" kern="1200" dirty="0" err="1" smtClean="0"/>
              <a:t>khăn</a:t>
            </a:r>
            <a:r>
              <a:rPr lang="en-US" sz="3000" kern="1200" dirty="0" smtClean="0"/>
              <a:t> </a:t>
            </a:r>
            <a:r>
              <a:rPr lang="en-US" sz="3000" kern="1200" dirty="0" err="1" smtClean="0"/>
              <a:t>đỏ</a:t>
            </a:r>
            <a:r>
              <a:rPr lang="en-US" sz="3000" kern="1200" dirty="0" smtClean="0"/>
              <a:t> </a:t>
            </a:r>
            <a:r>
              <a:rPr lang="en-US" sz="3000" kern="1200" dirty="0" err="1" smtClean="0"/>
              <a:t>làm</a:t>
            </a:r>
            <a:r>
              <a:rPr lang="en-US" sz="3000" kern="1200" dirty="0" smtClean="0"/>
              <a:t> </a:t>
            </a:r>
            <a:r>
              <a:rPr lang="en-US" sz="3000" kern="1200" dirty="0" err="1" smtClean="0"/>
              <a:t>gì</a:t>
            </a:r>
            <a:r>
              <a:rPr lang="en-US" sz="3000" kern="1200" dirty="0" smtClean="0"/>
              <a:t>?</a:t>
            </a:r>
            <a:endParaRPr lang="en-US" sz="3000" kern="1200" dirty="0"/>
          </a:p>
        </p:txBody>
      </p:sp>
    </p:spTree>
    <p:extLst>
      <p:ext uri="{BB962C8B-B14F-4D97-AF65-F5344CB8AC3E}">
        <p14:creationId xmlns:p14="http://schemas.microsoft.com/office/powerpoint/2010/main" val="214841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817181" y="1079770"/>
            <a:ext cx="8824913" cy="2468151"/>
          </a:xfrm>
          <a:prstGeom prst="roundRect">
            <a:avLst>
              <a:gd name="adj" fmla="val 1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Rounded Rectangle 6"/>
          <p:cNvSpPr/>
          <p:nvPr/>
        </p:nvSpPr>
        <p:spPr>
          <a:xfrm>
            <a:off x="2009984" y="1408855"/>
            <a:ext cx="1928036" cy="1809977"/>
          </a:xfrm>
          <a:prstGeom prst="roundRect">
            <a:avLst>
              <a:gd name="adj" fmla="val 10000"/>
            </a:avLst>
          </a:prstGeom>
          <a:blipFill>
            <a:blip r:embed="rId2">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2084358" y="3547921"/>
            <a:ext cx="1928036" cy="3016629"/>
          </a:xfrm>
          <a:custGeom>
            <a:avLst/>
            <a:gdLst>
              <a:gd name="connsiteX0" fmla="*/ 202444 w 1928036"/>
              <a:gd name="connsiteY0" fmla="*/ 0 h 3016629"/>
              <a:gd name="connsiteX1" fmla="*/ 1725592 w 1928036"/>
              <a:gd name="connsiteY1" fmla="*/ 0 h 3016629"/>
              <a:gd name="connsiteX2" fmla="*/ 1928036 w 1928036"/>
              <a:gd name="connsiteY2" fmla="*/ 202444 h 3016629"/>
              <a:gd name="connsiteX3" fmla="*/ 1928036 w 1928036"/>
              <a:gd name="connsiteY3" fmla="*/ 3016629 h 3016629"/>
              <a:gd name="connsiteX4" fmla="*/ 1928036 w 1928036"/>
              <a:gd name="connsiteY4" fmla="*/ 3016629 h 3016629"/>
              <a:gd name="connsiteX5" fmla="*/ 0 w 1928036"/>
              <a:gd name="connsiteY5" fmla="*/ 3016629 h 3016629"/>
              <a:gd name="connsiteX6" fmla="*/ 0 w 1928036"/>
              <a:gd name="connsiteY6" fmla="*/ 3016629 h 3016629"/>
              <a:gd name="connsiteX7" fmla="*/ 0 w 1928036"/>
              <a:gd name="connsiteY7" fmla="*/ 202444 h 3016629"/>
              <a:gd name="connsiteX8" fmla="*/ 202444 w 1928036"/>
              <a:gd name="connsiteY8" fmla="*/ 0 h 301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036" h="3016629">
                <a:moveTo>
                  <a:pt x="1725591" y="3016629"/>
                </a:moveTo>
                <a:lnTo>
                  <a:pt x="202445" y="3016629"/>
                </a:lnTo>
                <a:cubicBezTo>
                  <a:pt x="90638" y="3016629"/>
                  <a:pt x="1" y="2925992"/>
                  <a:pt x="1" y="2814185"/>
                </a:cubicBezTo>
                <a:lnTo>
                  <a:pt x="1" y="0"/>
                </a:lnTo>
                <a:lnTo>
                  <a:pt x="1" y="0"/>
                </a:lnTo>
                <a:lnTo>
                  <a:pt x="1928035" y="0"/>
                </a:lnTo>
                <a:lnTo>
                  <a:pt x="1928035" y="0"/>
                </a:lnTo>
                <a:lnTo>
                  <a:pt x="1928035" y="2814185"/>
                </a:lnTo>
                <a:cubicBezTo>
                  <a:pt x="1928035" y="2925992"/>
                  <a:pt x="1837398" y="3016629"/>
                  <a:pt x="1725591" y="301662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9982" tIns="170688" rIns="229982" bIns="229982" numCol="1" spcCol="1270" anchor="t" anchorCtr="0">
            <a:noAutofit/>
          </a:bodyPr>
          <a:lstStyle/>
          <a:p>
            <a:pPr lvl="0" algn="ctr" defTabSz="1066800">
              <a:lnSpc>
                <a:spcPct val="90000"/>
              </a:lnSpc>
              <a:spcBef>
                <a:spcPct val="0"/>
              </a:spcBef>
              <a:spcAft>
                <a:spcPct val="35000"/>
              </a:spcAft>
            </a:pPr>
            <a:r>
              <a:rPr lang="en-US" sz="2400" kern="1200" dirty="0" err="1" smtClean="0">
                <a:latin typeface="Calibri" panose="020F0502020204030204" pitchFamily="34" charset="0"/>
                <a:cs typeface="Calibri" panose="020F0502020204030204" pitchFamily="34" charset="0"/>
              </a:rPr>
              <a:t>Thế</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mẹ</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đã</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dặn</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cô</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bé</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những</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gì</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Cô</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bé</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có</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nghe</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lời</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dặn</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của</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mẹ</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không</a:t>
            </a:r>
            <a:r>
              <a:rPr lang="en-US" sz="2400" kern="1200" dirty="0" smtClean="0">
                <a:latin typeface="Calibri" panose="020F0502020204030204" pitchFamily="34" charset="0"/>
                <a:cs typeface="Calibri" panose="020F0502020204030204" pitchFamily="34" charset="0"/>
              </a:rPr>
              <a:t>? </a:t>
            </a:r>
            <a:endParaRPr lang="en-US" sz="2400" kern="1200" dirty="0">
              <a:latin typeface="Calibri" panose="020F0502020204030204" pitchFamily="34" charset="0"/>
              <a:cs typeface="Calibri" panose="020F0502020204030204" pitchFamily="34" charset="0"/>
            </a:endParaRPr>
          </a:p>
        </p:txBody>
      </p:sp>
      <p:sp>
        <p:nvSpPr>
          <p:cNvPr id="9" name="Rounded Rectangle 8"/>
          <p:cNvSpPr/>
          <p:nvPr/>
        </p:nvSpPr>
        <p:spPr>
          <a:xfrm>
            <a:off x="4205199" y="1408856"/>
            <a:ext cx="1928036" cy="1809977"/>
          </a:xfrm>
          <a:prstGeom prst="roundRect">
            <a:avLst>
              <a:gd name="adj" fmla="val 10000"/>
            </a:avLst>
          </a:prstGeom>
          <a:blipFill>
            <a:blip r:embed="rId3">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4242385" y="3547920"/>
            <a:ext cx="1928036" cy="3016630"/>
          </a:xfrm>
          <a:custGeom>
            <a:avLst/>
            <a:gdLst>
              <a:gd name="connsiteX0" fmla="*/ 202444 w 1928036"/>
              <a:gd name="connsiteY0" fmla="*/ 0 h 3016629"/>
              <a:gd name="connsiteX1" fmla="*/ 1725592 w 1928036"/>
              <a:gd name="connsiteY1" fmla="*/ 0 h 3016629"/>
              <a:gd name="connsiteX2" fmla="*/ 1928036 w 1928036"/>
              <a:gd name="connsiteY2" fmla="*/ 202444 h 3016629"/>
              <a:gd name="connsiteX3" fmla="*/ 1928036 w 1928036"/>
              <a:gd name="connsiteY3" fmla="*/ 3016629 h 3016629"/>
              <a:gd name="connsiteX4" fmla="*/ 1928036 w 1928036"/>
              <a:gd name="connsiteY4" fmla="*/ 3016629 h 3016629"/>
              <a:gd name="connsiteX5" fmla="*/ 0 w 1928036"/>
              <a:gd name="connsiteY5" fmla="*/ 3016629 h 3016629"/>
              <a:gd name="connsiteX6" fmla="*/ 0 w 1928036"/>
              <a:gd name="connsiteY6" fmla="*/ 3016629 h 3016629"/>
              <a:gd name="connsiteX7" fmla="*/ 0 w 1928036"/>
              <a:gd name="connsiteY7" fmla="*/ 202444 h 3016629"/>
              <a:gd name="connsiteX8" fmla="*/ 202444 w 1928036"/>
              <a:gd name="connsiteY8" fmla="*/ 0 h 301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036" h="3016629">
                <a:moveTo>
                  <a:pt x="1725591" y="3016629"/>
                </a:moveTo>
                <a:lnTo>
                  <a:pt x="202445" y="3016629"/>
                </a:lnTo>
                <a:cubicBezTo>
                  <a:pt x="90638" y="3016629"/>
                  <a:pt x="1" y="2925992"/>
                  <a:pt x="1" y="2814185"/>
                </a:cubicBezTo>
                <a:lnTo>
                  <a:pt x="1" y="0"/>
                </a:lnTo>
                <a:lnTo>
                  <a:pt x="1" y="0"/>
                </a:lnTo>
                <a:lnTo>
                  <a:pt x="1928035" y="0"/>
                </a:lnTo>
                <a:lnTo>
                  <a:pt x="1928035" y="0"/>
                </a:lnTo>
                <a:lnTo>
                  <a:pt x="1928035" y="2814185"/>
                </a:lnTo>
                <a:cubicBezTo>
                  <a:pt x="1928035" y="2925992"/>
                  <a:pt x="1837398" y="3016629"/>
                  <a:pt x="1725591" y="301662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8646" tIns="149353" rIns="208646" bIns="208646" numCol="1" spcCol="1270" anchor="t" anchorCtr="0">
            <a:noAutofit/>
          </a:bodyPr>
          <a:lstStyle/>
          <a:p>
            <a:pPr lvl="0" algn="ctr" defTabSz="933450">
              <a:lnSpc>
                <a:spcPct val="90000"/>
              </a:lnSpc>
              <a:spcBef>
                <a:spcPct val="0"/>
              </a:spcBef>
              <a:spcAft>
                <a:spcPct val="35000"/>
              </a:spcAft>
            </a:pPr>
            <a:r>
              <a:rPr lang="en-US" sz="2100" kern="1200" dirty="0" err="1" smtClean="0">
                <a:latin typeface="Calibri" panose="020F0502020204030204" pitchFamily="34" charset="0"/>
                <a:cs typeface="Calibri" panose="020F0502020204030204" pitchFamily="34" charset="0"/>
              </a:rPr>
              <a:t>Khi</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vào</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rừng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cô</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bé</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gặp</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ai</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Chó</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sói</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có</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ăn</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thịt</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cô</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bé</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ngay</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không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Chó</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sói</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chạy</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đến</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nhà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bà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làm</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gì</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nhỉ</a:t>
            </a:r>
            <a:r>
              <a:rPr lang="en-US" sz="2100" kern="1200" dirty="0" smtClean="0">
                <a:latin typeface="Calibri" panose="020F0502020204030204" pitchFamily="34" charset="0"/>
                <a:cs typeface="Calibri" panose="020F0502020204030204" pitchFamily="34" charset="0"/>
              </a:rPr>
              <a:t>?</a:t>
            </a:r>
            <a:endParaRPr lang="en-US" sz="2100" kern="1200" dirty="0">
              <a:latin typeface="Calibri" panose="020F0502020204030204" pitchFamily="34" charset="0"/>
              <a:cs typeface="Calibri" panose="020F0502020204030204" pitchFamily="34" charset="0"/>
            </a:endParaRPr>
          </a:p>
        </p:txBody>
      </p:sp>
      <p:sp>
        <p:nvSpPr>
          <p:cNvPr id="11" name="Rounded Rectangle 10"/>
          <p:cNvSpPr/>
          <p:nvPr/>
        </p:nvSpPr>
        <p:spPr>
          <a:xfrm>
            <a:off x="6326039" y="1408856"/>
            <a:ext cx="1928036" cy="1809977"/>
          </a:xfrm>
          <a:prstGeom prst="roundRect">
            <a:avLst>
              <a:gd name="adj" fmla="val 10000"/>
            </a:avLst>
          </a:prstGeom>
          <a:blipFill>
            <a:blip r:embed="rId4">
              <a:extLst>
                <a:ext uri="{28A0092B-C50C-407E-A947-70E740481C1C}">
                  <a14:useLocalDpi xmlns:a14="http://schemas.microsoft.com/office/drawing/2010/main" val="0"/>
                </a:ext>
              </a:extLst>
            </a:blip>
            <a:srcRect/>
            <a:stretch>
              <a:fillRect l="-8000" r="-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6326039" y="3547920"/>
            <a:ext cx="1928037" cy="3016630"/>
          </a:xfrm>
          <a:custGeom>
            <a:avLst/>
            <a:gdLst>
              <a:gd name="connsiteX0" fmla="*/ 202444 w 1928036"/>
              <a:gd name="connsiteY0" fmla="*/ 0 h 3016629"/>
              <a:gd name="connsiteX1" fmla="*/ 1725592 w 1928036"/>
              <a:gd name="connsiteY1" fmla="*/ 0 h 3016629"/>
              <a:gd name="connsiteX2" fmla="*/ 1928036 w 1928036"/>
              <a:gd name="connsiteY2" fmla="*/ 202444 h 3016629"/>
              <a:gd name="connsiteX3" fmla="*/ 1928036 w 1928036"/>
              <a:gd name="connsiteY3" fmla="*/ 3016629 h 3016629"/>
              <a:gd name="connsiteX4" fmla="*/ 1928036 w 1928036"/>
              <a:gd name="connsiteY4" fmla="*/ 3016629 h 3016629"/>
              <a:gd name="connsiteX5" fmla="*/ 0 w 1928036"/>
              <a:gd name="connsiteY5" fmla="*/ 3016629 h 3016629"/>
              <a:gd name="connsiteX6" fmla="*/ 0 w 1928036"/>
              <a:gd name="connsiteY6" fmla="*/ 3016629 h 3016629"/>
              <a:gd name="connsiteX7" fmla="*/ 0 w 1928036"/>
              <a:gd name="connsiteY7" fmla="*/ 202444 h 3016629"/>
              <a:gd name="connsiteX8" fmla="*/ 202444 w 1928036"/>
              <a:gd name="connsiteY8" fmla="*/ 0 h 301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036" h="3016629">
                <a:moveTo>
                  <a:pt x="1725591" y="3016629"/>
                </a:moveTo>
                <a:lnTo>
                  <a:pt x="202445" y="3016629"/>
                </a:lnTo>
                <a:cubicBezTo>
                  <a:pt x="90638" y="3016629"/>
                  <a:pt x="1" y="2925992"/>
                  <a:pt x="1" y="2814185"/>
                </a:cubicBezTo>
                <a:lnTo>
                  <a:pt x="1" y="0"/>
                </a:lnTo>
                <a:lnTo>
                  <a:pt x="1" y="0"/>
                </a:lnTo>
                <a:lnTo>
                  <a:pt x="1928035" y="0"/>
                </a:lnTo>
                <a:lnTo>
                  <a:pt x="1928035" y="0"/>
                </a:lnTo>
                <a:lnTo>
                  <a:pt x="1928035" y="2814185"/>
                </a:lnTo>
                <a:cubicBezTo>
                  <a:pt x="1928035" y="2925992"/>
                  <a:pt x="1837398" y="3016629"/>
                  <a:pt x="1725591" y="301662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9982" tIns="170689" rIns="229983" bIns="229982" numCol="1" spcCol="1270" anchor="t" anchorCtr="0">
            <a:noAutofit/>
          </a:bodyPr>
          <a:lstStyle/>
          <a:p>
            <a:pPr lvl="0" algn="ctr" defTabSz="1066800">
              <a:lnSpc>
                <a:spcPct val="90000"/>
              </a:lnSpc>
              <a:spcBef>
                <a:spcPct val="0"/>
              </a:spcBef>
              <a:spcAft>
                <a:spcPct val="35000"/>
              </a:spcAft>
            </a:pPr>
            <a:r>
              <a:rPr lang="en-US" sz="2400" kern="1200" dirty="0" err="1" smtClean="0">
                <a:latin typeface="Calibri" panose="020F0502020204030204" pitchFamily="34" charset="0"/>
                <a:cs typeface="Calibri" panose="020F0502020204030204" pitchFamily="34" charset="0"/>
              </a:rPr>
              <a:t>Thế</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khi</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cô</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bé</a:t>
            </a:r>
            <a:r>
              <a:rPr lang="en-US" sz="2400" kern="12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đến</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nhà</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bà</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thì</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cô</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bé</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đã</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hỏi</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bà</a:t>
            </a:r>
            <a:endParaRPr lang="en-US" sz="2400" kern="1200" dirty="0">
              <a:latin typeface="Calibri" panose="020F0502020204030204" pitchFamily="34" charset="0"/>
              <a:cs typeface="Calibri" panose="020F0502020204030204" pitchFamily="34" charset="0"/>
            </a:endParaRPr>
          </a:p>
        </p:txBody>
      </p:sp>
      <p:sp>
        <p:nvSpPr>
          <p:cNvPr id="13" name="Rounded Rectangle 12"/>
          <p:cNvSpPr/>
          <p:nvPr/>
        </p:nvSpPr>
        <p:spPr>
          <a:xfrm>
            <a:off x="8446879" y="1408856"/>
            <a:ext cx="1928036" cy="1809977"/>
          </a:xfrm>
          <a:prstGeom prst="roundRect">
            <a:avLst>
              <a:gd name="adj" fmla="val 10000"/>
            </a:avLst>
          </a:prstGeom>
          <a:blipFill>
            <a:blip r:embed="rId5">
              <a:extLst>
                <a:ext uri="{28A0092B-C50C-407E-A947-70E740481C1C}">
                  <a14:useLocalDpi xmlns:a14="http://schemas.microsoft.com/office/drawing/2010/main" val="0"/>
                </a:ext>
              </a:extLst>
            </a:blip>
            <a:srcRect/>
            <a:stretch>
              <a:fillRect t="-14000" b="-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8446879" y="3547921"/>
            <a:ext cx="1928036" cy="3016629"/>
          </a:xfrm>
          <a:custGeom>
            <a:avLst/>
            <a:gdLst>
              <a:gd name="connsiteX0" fmla="*/ 202444 w 1928036"/>
              <a:gd name="connsiteY0" fmla="*/ 0 h 3016629"/>
              <a:gd name="connsiteX1" fmla="*/ 1725592 w 1928036"/>
              <a:gd name="connsiteY1" fmla="*/ 0 h 3016629"/>
              <a:gd name="connsiteX2" fmla="*/ 1928036 w 1928036"/>
              <a:gd name="connsiteY2" fmla="*/ 202444 h 3016629"/>
              <a:gd name="connsiteX3" fmla="*/ 1928036 w 1928036"/>
              <a:gd name="connsiteY3" fmla="*/ 3016629 h 3016629"/>
              <a:gd name="connsiteX4" fmla="*/ 1928036 w 1928036"/>
              <a:gd name="connsiteY4" fmla="*/ 3016629 h 3016629"/>
              <a:gd name="connsiteX5" fmla="*/ 0 w 1928036"/>
              <a:gd name="connsiteY5" fmla="*/ 3016629 h 3016629"/>
              <a:gd name="connsiteX6" fmla="*/ 0 w 1928036"/>
              <a:gd name="connsiteY6" fmla="*/ 3016629 h 3016629"/>
              <a:gd name="connsiteX7" fmla="*/ 0 w 1928036"/>
              <a:gd name="connsiteY7" fmla="*/ 202444 h 3016629"/>
              <a:gd name="connsiteX8" fmla="*/ 202444 w 1928036"/>
              <a:gd name="connsiteY8" fmla="*/ 0 h 301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036" h="3016629">
                <a:moveTo>
                  <a:pt x="1725591" y="3016629"/>
                </a:moveTo>
                <a:lnTo>
                  <a:pt x="202445" y="3016629"/>
                </a:lnTo>
                <a:cubicBezTo>
                  <a:pt x="90638" y="3016629"/>
                  <a:pt x="1" y="2925992"/>
                  <a:pt x="1" y="2814185"/>
                </a:cubicBezTo>
                <a:lnTo>
                  <a:pt x="1" y="0"/>
                </a:lnTo>
                <a:lnTo>
                  <a:pt x="1" y="0"/>
                </a:lnTo>
                <a:lnTo>
                  <a:pt x="1928035" y="0"/>
                </a:lnTo>
                <a:lnTo>
                  <a:pt x="1928035" y="0"/>
                </a:lnTo>
                <a:lnTo>
                  <a:pt x="1928035" y="2814185"/>
                </a:lnTo>
                <a:cubicBezTo>
                  <a:pt x="1928035" y="2925992"/>
                  <a:pt x="1837398" y="3016629"/>
                  <a:pt x="1725591" y="301662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9982" tIns="170688" rIns="229982" bIns="229982" numCol="1" spcCol="1270" anchor="t" anchorCtr="0">
            <a:noAutofit/>
          </a:bodyPr>
          <a:lstStyle/>
          <a:p>
            <a:pPr lvl="0" algn="ctr" defTabSz="1066800">
              <a:lnSpc>
                <a:spcPct val="90000"/>
              </a:lnSpc>
              <a:spcBef>
                <a:spcPct val="0"/>
              </a:spcBef>
              <a:spcAft>
                <a:spcPct val="35000"/>
              </a:spcAft>
            </a:pPr>
            <a:r>
              <a:rPr lang="en-US" sz="2400" kern="1200" dirty="0" smtClean="0">
                <a:latin typeface="Calibri" panose="020F0502020204030204" pitchFamily="34" charset="0"/>
                <a:cs typeface="Calibri" panose="020F0502020204030204" pitchFamily="34" charset="0"/>
              </a:rPr>
              <a:t>Ai </a:t>
            </a:r>
            <a:r>
              <a:rPr lang="en-US" sz="2400" kern="1200" dirty="0" err="1" smtClean="0">
                <a:latin typeface="Calibri" panose="020F0502020204030204" pitchFamily="34" charset="0"/>
                <a:cs typeface="Calibri" panose="020F0502020204030204" pitchFamily="34" charset="0"/>
              </a:rPr>
              <a:t>là</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người</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cứu</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cô</a:t>
            </a:r>
            <a:r>
              <a:rPr lang="en-US" sz="2400" kern="1200" dirty="0" smtClean="0">
                <a:latin typeface="Calibri" panose="020F0502020204030204" pitchFamily="34" charset="0"/>
                <a:cs typeface="Calibri" panose="020F0502020204030204" pitchFamily="34" charset="0"/>
              </a:rPr>
              <a:t> </a:t>
            </a:r>
            <a:r>
              <a:rPr lang="en-US" sz="2400" kern="1200" dirty="0" err="1" smtClean="0">
                <a:latin typeface="Calibri" panose="020F0502020204030204" pitchFamily="34" charset="0"/>
                <a:cs typeface="Calibri" panose="020F0502020204030204" pitchFamily="34" charset="0"/>
              </a:rPr>
              <a:t>bé</a:t>
            </a:r>
            <a:r>
              <a:rPr lang="en-US" sz="2400" kern="1200" dirty="0" smtClean="0">
                <a:latin typeface="Calibri" panose="020F0502020204030204" pitchFamily="34" charset="0"/>
                <a:cs typeface="Calibri" panose="020F0502020204030204" pitchFamily="34" charset="0"/>
              </a:rPr>
              <a:t>?</a:t>
            </a:r>
            <a:endParaRPr lang="en-US" sz="2400" kern="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511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a:solidFill>
                  <a:srgbClr val="FF0000"/>
                </a:solidFill>
                <a:latin typeface="Calibri" panose="020F0502020204030204" pitchFamily="34" charset="0"/>
                <a:cs typeface="Calibri" panose="020F0502020204030204" pitchFamily="34" charset="0"/>
              </a:rPr>
              <a:t>Trò chơi: </a:t>
            </a:r>
            <a:r>
              <a:rPr lang="en-US" b="1" dirty="0" err="1">
                <a:solidFill>
                  <a:srgbClr val="FF0000"/>
                </a:solidFill>
                <a:latin typeface="Calibri" panose="020F0502020204030204" pitchFamily="34" charset="0"/>
                <a:cs typeface="Calibri" panose="020F0502020204030204" pitchFamily="34" charset="0"/>
              </a:rPr>
              <a:t>Thử</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tài</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bé</a:t>
            </a:r>
            <a:r>
              <a:rPr lang="en-US" b="1" dirty="0">
                <a:solidFill>
                  <a:srgbClr val="FF0000"/>
                </a:solidFill>
                <a:latin typeface="Calibri" panose="020F0502020204030204" pitchFamily="34" charset="0"/>
                <a:cs typeface="Calibri" panose="020F0502020204030204" pitchFamily="34" charset="0"/>
              </a:rPr>
              <a:t> </a:t>
            </a:r>
            <a:r>
              <a:rPr lang="en-US" b="1" dirty="0" err="1">
                <a:solidFill>
                  <a:srgbClr val="FF0000"/>
                </a:solidFill>
                <a:latin typeface="Calibri" panose="020F0502020204030204" pitchFamily="34" charset="0"/>
                <a:cs typeface="Calibri" panose="020F0502020204030204" pitchFamily="34" charset="0"/>
              </a:rPr>
              <a:t>yêu</a:t>
            </a:r>
            <a:endParaRPr lang="en-US" b="1" dirty="0">
              <a:solidFill>
                <a:srgbClr val="FF0000"/>
              </a:solidFill>
              <a:latin typeface="Calibri" panose="020F0502020204030204" pitchFamily="34" charset="0"/>
              <a:cs typeface="Calibri" panose="020F0502020204030204" pitchFamily="34" charset="0"/>
            </a:endParaRPr>
          </a:p>
        </p:txBody>
      </p:sp>
      <p:sp>
        <p:nvSpPr>
          <p:cNvPr id="4" name="TextBox 3"/>
          <p:cNvSpPr txBox="1"/>
          <p:nvPr/>
        </p:nvSpPr>
        <p:spPr>
          <a:xfrm>
            <a:off x="914400" y="2250831"/>
            <a:ext cx="10292862" cy="3046988"/>
          </a:xfrm>
          <a:prstGeom prst="rect">
            <a:avLst/>
          </a:prstGeom>
          <a:noFill/>
        </p:spPr>
        <p:txBody>
          <a:bodyPr wrap="square" rtlCol="0">
            <a:spAutoFit/>
          </a:bodyPr>
          <a:lstStyle/>
          <a:p>
            <a:pPr algn="just"/>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Trò</a:t>
            </a:r>
            <a:r>
              <a:rPr lang="en-US" sz="2400" dirty="0" smtClean="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của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cô</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tài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bé</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yêu</a:t>
            </a:r>
            <a:r>
              <a:rPr lang="en-US" sz="2400" dirty="0">
                <a:latin typeface="Calibri" panose="020F0502020204030204" pitchFamily="34" charset="0"/>
                <a:cs typeface="Calibri" panose="020F0502020204030204" pitchFamily="34" charset="0"/>
              </a:rPr>
              <a:t>”.</a:t>
            </a:r>
            <a:r>
              <a:rPr lang="vi-VN" sz="2400" dirty="0">
                <a:latin typeface="Calibri" panose="020F0502020204030204" pitchFamily="34" charset="0"/>
                <a:cs typeface="Calibri" panose="020F0502020204030204" pitchFamily="34" charset="0"/>
              </a:rPr>
              <a:t>Trong câu chuyện của cô có rất là nhiều nhân vật, các con  hãy chọn cho mình nhân vật mà các con thích. Sau đó, các con  thể hiện lại nhân vật mình đã chọn và các con nhớ thể hiện cảm xúc của nhân vật mà </a:t>
            </a:r>
            <a:r>
              <a:rPr lang="en-US" sz="2400" dirty="0" err="1">
                <a:latin typeface="Calibri" panose="020F0502020204030204" pitchFamily="34" charset="0"/>
                <a:cs typeface="Calibri" panose="020F0502020204030204" pitchFamily="34" charset="0"/>
              </a:rPr>
              <a:t>các</a:t>
            </a:r>
            <a:r>
              <a:rPr lang="en-US" sz="2400" dirty="0">
                <a:latin typeface="Calibri" panose="020F0502020204030204" pitchFamily="34" charset="0"/>
                <a:cs typeface="Calibri" panose="020F0502020204030204" pitchFamily="34" charset="0"/>
              </a:rPr>
              <a:t> co</a:t>
            </a:r>
            <a:r>
              <a:rPr lang="vi-VN" sz="2400" dirty="0">
                <a:latin typeface="Calibri" panose="020F0502020204030204" pitchFamily="34" charset="0"/>
                <a:cs typeface="Calibri" panose="020F0502020204030204" pitchFamily="34" charset="0"/>
              </a:rPr>
              <a:t>n đóng. </a:t>
            </a:r>
            <a:endParaRPr lang="en-US" sz="2400" dirty="0" smtClean="0">
              <a:latin typeface="Calibri" panose="020F0502020204030204" pitchFamily="34" charset="0"/>
              <a:cs typeface="Calibri" panose="020F0502020204030204" pitchFamily="34" charset="0"/>
            </a:endParaRPr>
          </a:p>
          <a:p>
            <a:pPr algn="just"/>
            <a:r>
              <a:rPr lang="en-US" sz="2400" dirty="0" smtClean="0">
                <a:latin typeface="Calibri" panose="020F0502020204030204" pitchFamily="34" charset="0"/>
                <a:cs typeface="Calibri" panose="020F0502020204030204" pitchFamily="34" charset="0"/>
              </a:rPr>
              <a:t>- </a:t>
            </a:r>
            <a:r>
              <a:rPr lang="vi-VN" sz="2400" dirty="0" smtClean="0">
                <a:latin typeface="Calibri" panose="020F0502020204030204" pitchFamily="34" charset="0"/>
                <a:cs typeface="Calibri" panose="020F0502020204030204" pitchFamily="34" charset="0"/>
              </a:rPr>
              <a:t>Cô </a:t>
            </a:r>
            <a:r>
              <a:rPr lang="vi-VN" sz="2400" dirty="0">
                <a:latin typeface="Calibri" panose="020F0502020204030204" pitchFamily="34" charset="0"/>
                <a:cs typeface="Calibri" panose="020F0502020204030204" pitchFamily="34" charset="0"/>
              </a:rPr>
              <a:t>sẽ là người dẫn </a:t>
            </a:r>
            <a:r>
              <a:rPr lang="vi-VN" sz="2400" dirty="0" smtClean="0">
                <a:latin typeface="Calibri" panose="020F0502020204030204" pitchFamily="34" charset="0"/>
                <a:cs typeface="Calibri" panose="020F0502020204030204" pitchFamily="34" charset="0"/>
              </a:rPr>
              <a:t>chuyện.</a:t>
            </a:r>
            <a:endParaRPr lang="en-US" sz="2400" dirty="0">
              <a:latin typeface="Calibri" panose="020F0502020204030204" pitchFamily="34" charset="0"/>
              <a:cs typeface="Calibri" panose="020F0502020204030204" pitchFamily="34" charset="0"/>
            </a:endParaRPr>
          </a:p>
          <a:p>
            <a:pPr algn="just"/>
            <a:r>
              <a:rPr lang="en-US" sz="2400" dirty="0" smtClean="0">
                <a:latin typeface="Calibri" panose="020F0502020204030204" pitchFamily="34" charset="0"/>
                <a:cs typeface="Calibri" panose="020F0502020204030204" pitchFamily="34" charset="0"/>
              </a:rPr>
              <a:t>- </a:t>
            </a:r>
            <a:r>
              <a:rPr lang="en-US" sz="2400" dirty="0" err="1" smtClean="0">
                <a:latin typeface="Calibri" panose="020F0502020204030204" pitchFamily="34" charset="0"/>
                <a:cs typeface="Calibri" panose="020F0502020204030204" pitchFamily="34" charset="0"/>
              </a:rPr>
              <a:t>Các</a:t>
            </a:r>
            <a:r>
              <a:rPr lang="en-US" sz="2400" dirty="0" smtClean="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con </a:t>
            </a:r>
            <a:r>
              <a:rPr lang="en-US" sz="2400" dirty="0" err="1">
                <a:latin typeface="Calibri" panose="020F0502020204030204" pitchFamily="34" charset="0"/>
                <a:cs typeface="Calibri" panose="020F0502020204030204" pitchFamily="34" charset="0"/>
              </a:rPr>
              <a:t>đã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sẵn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sàng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chuyện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cùng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cô</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chưa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nào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Cô</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mời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trẻ</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đóng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vai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vật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chuyện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cùng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cô</a:t>
            </a:r>
            <a:r>
              <a:rPr lang="en-US" sz="2400" dirty="0">
                <a:latin typeface="Calibri" panose="020F0502020204030204" pitchFamily="34" charset="0"/>
                <a:cs typeface="Calibri" panose="020F0502020204030204" pitchFamily="34" charset="0"/>
              </a:rPr>
              <a:t>.</a:t>
            </a:r>
          </a:p>
          <a:p>
            <a:pPr algn="just"/>
            <a:r>
              <a:rPr lang="vi-VN"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875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4452" y="2121029"/>
            <a:ext cx="9413132" cy="1143070"/>
          </a:xfrm>
          <a:prstGeom prst="rect">
            <a:avLst/>
          </a:prstGeom>
        </p:spPr>
        <p:txBody>
          <a:bodyPr wrap="square">
            <a:spAutoFit/>
          </a:bodyPr>
          <a:lstStyle/>
          <a:p>
            <a:pPr algn="just">
              <a:lnSpc>
                <a:spcPct val="150000"/>
              </a:lnSpc>
              <a:spcAft>
                <a:spcPts val="0"/>
              </a:spcAft>
            </a:pPr>
            <a:r>
              <a:rPr lang="en-US" sz="2400" b="1" dirty="0">
                <a:latin typeface="Calibri" panose="020F0502020204030204" pitchFamily="34" charset="0"/>
                <a:ea typeface="Times New Roman" panose="02020603050405020304" pitchFamily="18" charset="0"/>
                <a:cs typeface="Calibri" panose="020F0502020204030204" pitchFamily="34" charset="0"/>
              </a:rPr>
              <a:t>c</a:t>
            </a:r>
            <a:r>
              <a:rPr lang="vi-VN"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Hoạt</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động</a:t>
            </a:r>
            <a:r>
              <a:rPr lang="en-US" sz="2400" b="1" dirty="0">
                <a:latin typeface="Calibri" panose="020F0502020204030204" pitchFamily="34" charset="0"/>
                <a:ea typeface="Times New Roman" panose="02020603050405020304" pitchFamily="18" charset="0"/>
                <a:cs typeface="Calibri" panose="020F0502020204030204" pitchFamily="34" charset="0"/>
              </a:rPr>
              <a:t> k</a:t>
            </a:r>
            <a:r>
              <a:rPr lang="vi-VN" sz="2400" b="1" dirty="0">
                <a:latin typeface="Calibri" panose="020F0502020204030204" pitchFamily="34" charset="0"/>
                <a:ea typeface="Times New Roman" panose="02020603050405020304" pitchFamily="18" charset="0"/>
                <a:cs typeface="Calibri" panose="020F0502020204030204" pitchFamily="34" charset="0"/>
              </a:rPr>
              <a:t>ết thúc:</a:t>
            </a:r>
            <a:endParaRPr lang="en-US" sz="2400" dirty="0">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spcAft>
                <a:spcPts val="0"/>
              </a:spcAft>
            </a:pP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vi-VN" sz="2400" dirty="0" smtClean="0">
                <a:latin typeface="Calibri" panose="020F0502020204030204" pitchFamily="34" charset="0"/>
                <a:ea typeface="Times New Roman" panose="02020603050405020304" pitchFamily="18" charset="0"/>
                <a:cs typeface="Calibri" panose="020F0502020204030204" pitchFamily="34" charset="0"/>
              </a:rPr>
              <a:t>- </a:t>
            </a:r>
            <a:r>
              <a:rPr lang="vi-VN" sz="2400" dirty="0">
                <a:latin typeface="Calibri" panose="020F0502020204030204" pitchFamily="34" charset="0"/>
                <a:ea typeface="Times New Roman" panose="02020603050405020304" pitchFamily="18" charset="0"/>
                <a:cs typeface="Calibri" panose="020F0502020204030204" pitchFamily="34" charset="0"/>
              </a:rPr>
              <a:t>Trẻ cùng cô hát và vận động theo bài hát “</a:t>
            </a:r>
            <a:r>
              <a:rPr lang="en-US" sz="2400" dirty="0" err="1">
                <a:latin typeface="Calibri" panose="020F0502020204030204" pitchFamily="34" charset="0"/>
                <a:ea typeface="Times New Roman" panose="02020603050405020304" pitchFamily="18" charset="0"/>
                <a:cs typeface="Calibri" panose="020F0502020204030204" pitchFamily="34" charset="0"/>
              </a:rPr>
              <a:t>Cả</a:t>
            </a:r>
            <a:r>
              <a:rPr lang="en-US" sz="2400" dirty="0">
                <a:latin typeface="Calibri" panose="020F0502020204030204" pitchFamily="34" charset="0"/>
                <a:ea typeface="Times New Roman" panose="02020603050405020304" pitchFamily="18" charset="0"/>
                <a:cs typeface="Calibri" panose="020F0502020204030204" pitchFamily="34" charset="0"/>
              </a:rPr>
              <a:t> </a:t>
            </a:r>
            <a:r>
              <a:rPr lang="en-US" sz="2400" dirty="0" err="1">
                <a:latin typeface="Calibri" panose="020F0502020204030204" pitchFamily="34" charset="0"/>
                <a:ea typeface="Times New Roman" panose="02020603050405020304" pitchFamily="18" charset="0"/>
                <a:cs typeface="Calibri" panose="020F0502020204030204" pitchFamily="34" charset="0"/>
              </a:rPr>
              <a:t>nhà</a:t>
            </a:r>
            <a:r>
              <a:rPr lang="en-US" sz="2400" dirty="0">
                <a:latin typeface="Calibri" panose="020F0502020204030204" pitchFamily="34" charset="0"/>
                <a:ea typeface="Times New Roman" panose="02020603050405020304" pitchFamily="18" charset="0"/>
                <a:cs typeface="Calibri" panose="020F0502020204030204" pitchFamily="34" charset="0"/>
              </a:rPr>
              <a:t> </a:t>
            </a:r>
            <a:r>
              <a:rPr lang="en-US" sz="2400" dirty="0" err="1">
                <a:latin typeface="Calibri" panose="020F0502020204030204" pitchFamily="34" charset="0"/>
                <a:ea typeface="Times New Roman" panose="02020603050405020304" pitchFamily="18" charset="0"/>
                <a:cs typeface="Calibri" panose="020F0502020204030204" pitchFamily="34" charset="0"/>
              </a:rPr>
              <a:t>thương</a:t>
            </a:r>
            <a:r>
              <a:rPr lang="en-US" sz="2400" dirty="0">
                <a:latin typeface="Calibri" panose="020F0502020204030204" pitchFamily="34" charset="0"/>
                <a:ea typeface="Times New Roman" panose="02020603050405020304" pitchFamily="18" charset="0"/>
                <a:cs typeface="Calibri" panose="020F0502020204030204" pitchFamily="34" charset="0"/>
              </a:rPr>
              <a:t> </a:t>
            </a:r>
            <a:r>
              <a:rPr lang="en-US" sz="2400" dirty="0" err="1">
                <a:latin typeface="Calibri" panose="020F0502020204030204" pitchFamily="34" charset="0"/>
                <a:ea typeface="Times New Roman" panose="02020603050405020304" pitchFamily="18" charset="0"/>
                <a:cs typeface="Calibri" panose="020F0502020204030204" pitchFamily="34" charset="0"/>
              </a:rPr>
              <a:t>nhau</a:t>
            </a:r>
            <a:r>
              <a:rPr lang="vi-VN" sz="2400" dirty="0">
                <a:latin typeface="Calibri" panose="020F0502020204030204" pitchFamily="34" charset="0"/>
                <a:ea typeface="Times New Roman" panose="02020603050405020304" pitchFamily="18" charset="0"/>
                <a:cs typeface="Calibri" panose="020F0502020204030204" pitchFamily="34" charset="0"/>
              </a:rPr>
              <a:t>”</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5" name="CaNhaThuongNhau-XuanMai_rc8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34027" y="2849693"/>
            <a:ext cx="487363" cy="487363"/>
          </a:xfrm>
          <a:prstGeom prst="rect">
            <a:avLst/>
          </a:prstGeom>
        </p:spPr>
      </p:pic>
      <p:pic>
        <p:nvPicPr>
          <p:cNvPr id="6" name="Picture 5"/>
          <p:cNvPicPr>
            <a:picLocks noChangeAspect="1"/>
          </p:cNvPicPr>
          <p:nvPr/>
        </p:nvPicPr>
        <p:blipFill>
          <a:blip r:embed="rId5"/>
          <a:stretch>
            <a:fillRect/>
          </a:stretch>
        </p:blipFill>
        <p:spPr>
          <a:xfrm>
            <a:off x="4231532" y="3410014"/>
            <a:ext cx="3278221" cy="3278221"/>
          </a:xfrm>
          <a:prstGeom prst="rect">
            <a:avLst/>
          </a:prstGeom>
          <a:ln>
            <a:noFill/>
          </a:ln>
          <a:effectLst>
            <a:softEdge rad="112500"/>
          </a:effectLst>
        </p:spPr>
      </p:pic>
    </p:spTree>
    <p:extLst>
      <p:ext uri="{BB962C8B-B14F-4D97-AF65-F5344CB8AC3E}">
        <p14:creationId xmlns:p14="http://schemas.microsoft.com/office/powerpoint/2010/main" val="129058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8594" fill="hold"/>
                                        <p:tgtEl>
                                          <p:spTgt spid="5"/>
                                        </p:tgtEl>
                                      </p:cBhvr>
                                    </p:cmd>
                                  </p:childTnLst>
                                </p:cTn>
                              </p:par>
                            </p:childTnLst>
                          </p:cTn>
                        </p:par>
                      </p:childTnLst>
                    </p:cTn>
                  </p:par>
                </p:childTnLst>
              </p:cTn>
              <p:nextCondLst>
                <p:cond evt="onClick" delay="0">
                  <p:tgtEl>
                    <p:spTgt spid="5"/>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0509" y="914401"/>
            <a:ext cx="4826046"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a:t>
            </a:r>
            <a:r>
              <a:rPr lang="en-US" sz="3600" b="1" dirty="0" smtClean="0">
                <a:solidFill>
                  <a:srgbClr val="FF0000"/>
                </a:solidFill>
                <a:latin typeface="Cambria" panose="02040503050406030204" pitchFamily="18" charset="0"/>
                <a:ea typeface="Cambria" panose="02040503050406030204" pitchFamily="18" charset="0"/>
              </a:rPr>
              <a:t>. </a:t>
            </a:r>
            <a:r>
              <a:rPr lang="en-US" sz="3600" b="1" dirty="0" err="1" smtClean="0">
                <a:solidFill>
                  <a:srgbClr val="FF0000"/>
                </a:solidFill>
                <a:latin typeface="Cambria" panose="02040503050406030204" pitchFamily="18" charset="0"/>
                <a:ea typeface="Cambria" panose="02040503050406030204" pitchFamily="18" charset="0"/>
              </a:rPr>
              <a:t>Mục</a:t>
            </a:r>
            <a:r>
              <a:rPr lang="en-US" sz="3600" b="1" dirty="0" smtClean="0">
                <a:solidFill>
                  <a:srgbClr val="FF0000"/>
                </a:solidFill>
                <a:latin typeface="Cambria" panose="02040503050406030204" pitchFamily="18" charset="0"/>
                <a:ea typeface="Cambria" panose="02040503050406030204" pitchFamily="18" charset="0"/>
              </a:rPr>
              <a:t> </a:t>
            </a:r>
            <a:r>
              <a:rPr lang="en-US" sz="3600" b="1" dirty="0" err="1" smtClean="0">
                <a:solidFill>
                  <a:srgbClr val="FF0000"/>
                </a:solidFill>
                <a:latin typeface="Cambria" panose="02040503050406030204" pitchFamily="18" charset="0"/>
                <a:ea typeface="Cambria" panose="02040503050406030204" pitchFamily="18" charset="0"/>
              </a:rPr>
              <a:t>đích</a:t>
            </a:r>
            <a:r>
              <a:rPr lang="en-US" sz="3600" b="1" dirty="0" smtClean="0">
                <a:solidFill>
                  <a:srgbClr val="FF0000"/>
                </a:solidFill>
                <a:latin typeface="Cambria" panose="02040503050406030204" pitchFamily="18" charset="0"/>
                <a:ea typeface="Cambria" panose="02040503050406030204" pitchFamily="18" charset="0"/>
              </a:rPr>
              <a:t>, </a:t>
            </a:r>
            <a:r>
              <a:rPr lang="en-US" sz="3600" b="1" dirty="0" err="1" smtClean="0">
                <a:solidFill>
                  <a:srgbClr val="FF0000"/>
                </a:solidFill>
                <a:latin typeface="Cambria" panose="02040503050406030204" pitchFamily="18" charset="0"/>
                <a:ea typeface="Cambria" panose="02040503050406030204" pitchFamily="18" charset="0"/>
              </a:rPr>
              <a:t>yêu</a:t>
            </a:r>
            <a:r>
              <a:rPr lang="en-US" sz="3600" b="1" dirty="0" smtClean="0">
                <a:solidFill>
                  <a:srgbClr val="FF0000"/>
                </a:solidFill>
                <a:latin typeface="Cambria" panose="02040503050406030204" pitchFamily="18" charset="0"/>
                <a:ea typeface="Cambria" panose="02040503050406030204" pitchFamily="18" charset="0"/>
              </a:rPr>
              <a:t> </a:t>
            </a:r>
            <a:r>
              <a:rPr lang="en-US" sz="3600" b="1" dirty="0" err="1" smtClean="0">
                <a:solidFill>
                  <a:srgbClr val="FF0000"/>
                </a:solidFill>
                <a:latin typeface="Cambria" panose="02040503050406030204" pitchFamily="18" charset="0"/>
                <a:ea typeface="Cambria" panose="02040503050406030204" pitchFamily="18" charset="0"/>
              </a:rPr>
              <a:t>cầu</a:t>
            </a:r>
            <a:endParaRPr lang="en-US" sz="3600" b="1"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1560944" y="2281382"/>
            <a:ext cx="9716655" cy="3970318"/>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a. </a:t>
            </a:r>
            <a:r>
              <a:rPr lang="en-US" sz="2800" b="1" dirty="0" err="1">
                <a:latin typeface="Cambria" panose="02040503050406030204" pitchFamily="18" charset="0"/>
                <a:ea typeface="Cambria" panose="02040503050406030204" pitchFamily="18" charset="0"/>
              </a:rPr>
              <a:t>Kiến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thức</a:t>
            </a:r>
            <a:r>
              <a:rPr lang="en-US" sz="2800" b="1"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Trẻ</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dung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endParaRPr lang="en-US" sz="2800" dirty="0">
              <a:latin typeface="Cambria" panose="02040503050406030204" pitchFamily="18" charset="0"/>
              <a:ea typeface="Cambria" panose="02040503050406030204" pitchFamily="18" charset="0"/>
            </a:endParaRPr>
          </a:p>
          <a:p>
            <a:r>
              <a:rPr lang="en-US" sz="2800" b="1" dirty="0">
                <a:latin typeface="Cambria" panose="02040503050406030204" pitchFamily="18" charset="0"/>
                <a:ea typeface="Cambria" panose="02040503050406030204" pitchFamily="18" charset="0"/>
              </a:rPr>
              <a:t>b. </a:t>
            </a:r>
            <a:r>
              <a:rPr lang="en-US" sz="2800" b="1" dirty="0" err="1">
                <a:latin typeface="Cambria" panose="02040503050406030204" pitchFamily="18" charset="0"/>
                <a:ea typeface="Cambria" panose="02040503050406030204" pitchFamily="18" charset="0"/>
              </a:rPr>
              <a:t>Kỹ</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a:t>
            </a:r>
            <a:r>
              <a:rPr lang="en-US" sz="2800" b="1"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Rèn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chủ</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đích</a:t>
            </a:r>
            <a:endParaRPr lang="en-US" sz="2800" dirty="0">
              <a:latin typeface="Cambria" panose="02040503050406030204" pitchFamily="18" charset="0"/>
              <a:ea typeface="Cambria" panose="02040503050406030204" pitchFamily="18" charset="0"/>
            </a:endParaRPr>
          </a:p>
          <a:p>
            <a:r>
              <a:rPr lang="vi-VN" sz="2800" dirty="0" smtClean="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Rèn luyện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ngôn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trẻ</a:t>
            </a:r>
            <a:endParaRPr lang="en-US" sz="2800" dirty="0">
              <a:latin typeface="Cambria" panose="02040503050406030204" pitchFamily="18" charset="0"/>
              <a:ea typeface="Cambria" panose="02040503050406030204" pitchFamily="18" charset="0"/>
            </a:endParaRPr>
          </a:p>
          <a:p>
            <a:r>
              <a:rPr lang="en-US" sz="2800" b="1" dirty="0" smtClean="0">
                <a:latin typeface="Cambria" panose="02040503050406030204" pitchFamily="18" charset="0"/>
                <a:ea typeface="Cambria" panose="02040503050406030204" pitchFamily="18" charset="0"/>
              </a:rPr>
              <a:t>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Giáo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dục</a:t>
            </a:r>
            <a:r>
              <a:rPr lang="en-US" sz="2800" b="1"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p>
            <a:pPr algn="just"/>
            <a:r>
              <a:rPr lang="vi-VN"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trẻ</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yêu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thương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vâng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nghe</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theo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khuyên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mọi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a:t>
            </a: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269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anim calcmode="lin" valueType="num">
                                      <p:cBhvr>
                                        <p:cTn id="3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1000"/>
                                        <p:tgtEl>
                                          <p:spTgt spid="6">
                                            <p:txEl>
                                              <p:pRg st="4" end="4"/>
                                            </p:txEl>
                                          </p:spTgt>
                                        </p:tgtEl>
                                      </p:cBhvr>
                                    </p:animEffect>
                                    <p:anim calcmode="lin" valueType="num">
                                      <p:cBhvr>
                                        <p:cTn id="3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fade">
                                      <p:cBhvr>
                                        <p:cTn id="43" dur="1000"/>
                                        <p:tgtEl>
                                          <p:spTgt spid="6">
                                            <p:txEl>
                                              <p:pRg st="5" end="5"/>
                                            </p:txEl>
                                          </p:spTgt>
                                        </p:tgtEl>
                                      </p:cBhvr>
                                    </p:animEffect>
                                    <p:anim calcmode="lin" valueType="num">
                                      <p:cBhvr>
                                        <p:cTn id="44"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
                                            <p:txEl>
                                              <p:pRg st="6" end="6"/>
                                            </p:txEl>
                                          </p:spTgt>
                                        </p:tgtEl>
                                        <p:attrNameLst>
                                          <p:attrName>style.visibility</p:attrName>
                                        </p:attrNameLst>
                                      </p:cBhvr>
                                      <p:to>
                                        <p:strVal val="visible"/>
                                      </p:to>
                                    </p:set>
                                    <p:animEffect transition="in" filter="fade">
                                      <p:cBhvr>
                                        <p:cTn id="48" dur="1000"/>
                                        <p:tgtEl>
                                          <p:spTgt spid="6">
                                            <p:txEl>
                                              <p:pRg st="6" end="6"/>
                                            </p:txEl>
                                          </p:spTgt>
                                        </p:tgtEl>
                                      </p:cBhvr>
                                    </p:animEffect>
                                    <p:anim calcmode="lin" valueType="num">
                                      <p:cBhvr>
                                        <p:cTn id="4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5854" y="822037"/>
            <a:ext cx="2528256" cy="646331"/>
          </a:xfrm>
          <a:prstGeom prst="rect">
            <a:avLst/>
          </a:prstGeom>
          <a:noFill/>
        </p:spPr>
        <p:txBody>
          <a:bodyPr wrap="none" rtlCol="0">
            <a:spAutoFit/>
          </a:bodyPr>
          <a:lstStyle/>
          <a:p>
            <a:r>
              <a:rPr lang="en-US" sz="3600" b="1" dirty="0" smtClean="0">
                <a:solidFill>
                  <a:srgbClr val="FF0000"/>
                </a:solidFill>
                <a:latin typeface="Cambria" panose="02040503050406030204" pitchFamily="18" charset="0"/>
                <a:ea typeface="Cambria" panose="02040503050406030204" pitchFamily="18" charset="0"/>
              </a:rPr>
              <a:t>2. </a:t>
            </a:r>
            <a:r>
              <a:rPr lang="en-US" sz="3600" b="1" dirty="0" err="1" smtClean="0">
                <a:solidFill>
                  <a:srgbClr val="FF0000"/>
                </a:solidFill>
                <a:latin typeface="Cambria" panose="02040503050406030204" pitchFamily="18" charset="0"/>
                <a:ea typeface="Cambria" panose="02040503050406030204" pitchFamily="18" charset="0"/>
              </a:rPr>
              <a:t>Chuẩn</a:t>
            </a:r>
            <a:r>
              <a:rPr lang="en-US" sz="3600" b="1" dirty="0" smtClean="0">
                <a:solidFill>
                  <a:srgbClr val="FF0000"/>
                </a:solidFill>
                <a:latin typeface="Cambria" panose="02040503050406030204" pitchFamily="18" charset="0"/>
                <a:ea typeface="Cambria" panose="02040503050406030204" pitchFamily="18" charset="0"/>
              </a:rPr>
              <a:t> </a:t>
            </a:r>
            <a:r>
              <a:rPr lang="en-US" sz="3600" b="1" dirty="0" err="1" smtClean="0">
                <a:solidFill>
                  <a:srgbClr val="FF0000"/>
                </a:solidFill>
                <a:latin typeface="Cambria" panose="02040503050406030204" pitchFamily="18" charset="0"/>
                <a:ea typeface="Cambria" panose="02040503050406030204" pitchFamily="18" charset="0"/>
              </a:rPr>
              <a:t>bị</a:t>
            </a:r>
            <a:endParaRPr lang="en-US" sz="3600" b="1"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185514" y="2369577"/>
            <a:ext cx="8977745" cy="954107"/>
          </a:xfrm>
          <a:prstGeom prst="rect">
            <a:avLst/>
          </a:prstGeom>
          <a:noFill/>
        </p:spPr>
        <p:txBody>
          <a:bodyPr wrap="square" rtlCol="0">
            <a:spAutoFit/>
          </a:bodyPr>
          <a:lstStyle/>
          <a:p>
            <a:r>
              <a:rPr lang="en-US" dirty="0"/>
              <a:t>	</a:t>
            </a:r>
            <a:r>
              <a:rPr lang="vi-VN" sz="2800" dirty="0">
                <a:latin typeface="Cambria" panose="02040503050406030204" pitchFamily="18" charset="0"/>
                <a:ea typeface="Cambria" panose="02040503050406030204" pitchFamily="18" charset="0"/>
              </a:rPr>
              <a:t>- Nhạc : “ </a:t>
            </a:r>
            <a:r>
              <a:rPr lang="en-US" sz="2800" dirty="0" err="1">
                <a:latin typeface="Cambria" panose="02040503050406030204" pitchFamily="18" charset="0"/>
                <a:ea typeface="Cambria" panose="02040503050406030204" pitchFamily="18" charset="0"/>
              </a:rPr>
              <a:t>mẹ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yêu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thương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nhau</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Hì</a:t>
            </a:r>
            <a:r>
              <a:rPr lang="en-US" sz="2800" dirty="0" smtClean="0">
                <a:latin typeface="Cambria" panose="02040503050406030204" pitchFamily="18" charset="0"/>
                <a:ea typeface="Cambria" panose="02040503050406030204" pitchFamily="18" charset="0"/>
              </a:rPr>
              <a:t>n</a:t>
            </a:r>
            <a:r>
              <a:rPr lang="vi-VN" sz="2800" dirty="0" smtClean="0">
                <a:latin typeface="Cambria" panose="02040503050406030204" pitchFamily="18" charset="0"/>
                <a:ea typeface="Cambria" panose="02040503050406030204" pitchFamily="18" charset="0"/>
              </a:rPr>
              <a:t>h </a:t>
            </a:r>
            <a:r>
              <a:rPr lang="vi-VN" sz="2800" dirty="0">
                <a:latin typeface="Cambria" panose="02040503050406030204" pitchFamily="18" charset="0"/>
                <a:ea typeface="Cambria" panose="02040503050406030204" pitchFamily="18" charset="0"/>
              </a:rPr>
              <a:t>ảnh powerpoint của câu chuyện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535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899" y="844359"/>
            <a:ext cx="8761413" cy="706964"/>
          </a:xfrm>
        </p:spPr>
        <p:txBody>
          <a:bodyPr/>
          <a:lstStyle/>
          <a:p>
            <a:r>
              <a:rPr lang="en-US" b="1" dirty="0" smtClean="0">
                <a:solidFill>
                  <a:srgbClr val="FF0000"/>
                </a:solidFill>
                <a:latin typeface="Cambria" panose="02040503050406030204" pitchFamily="18" charset="0"/>
                <a:ea typeface="Cambria" panose="02040503050406030204" pitchFamily="18" charset="0"/>
              </a:rPr>
              <a:t>3. </a:t>
            </a:r>
            <a:r>
              <a:rPr lang="en-US" b="1" dirty="0" err="1" smtClean="0">
                <a:solidFill>
                  <a:srgbClr val="FF0000"/>
                </a:solidFill>
                <a:latin typeface="Cambria" panose="02040503050406030204" pitchFamily="18" charset="0"/>
                <a:ea typeface="Cambria" panose="02040503050406030204" pitchFamily="18" charset="0"/>
              </a:rPr>
              <a:t>Tiến</a:t>
            </a:r>
            <a:r>
              <a:rPr lang="en-US" b="1" dirty="0" smtClean="0">
                <a:solidFill>
                  <a:srgbClr val="FF0000"/>
                </a:solidFill>
                <a:latin typeface="Cambria" panose="02040503050406030204" pitchFamily="18" charset="0"/>
                <a:ea typeface="Cambria" panose="02040503050406030204" pitchFamily="18" charset="0"/>
              </a:rPr>
              <a:t> </a:t>
            </a:r>
            <a:r>
              <a:rPr lang="en-US" b="1" dirty="0" err="1" smtClean="0">
                <a:solidFill>
                  <a:srgbClr val="FF0000"/>
                </a:solidFill>
                <a:latin typeface="Cambria" panose="02040503050406030204" pitchFamily="18" charset="0"/>
                <a:ea typeface="Cambria" panose="02040503050406030204" pitchFamily="18" charset="0"/>
              </a:rPr>
              <a:t>hành</a:t>
            </a:r>
            <a:r>
              <a:rPr lang="en-US" b="1" dirty="0" smtClean="0">
                <a:solidFill>
                  <a:srgbClr val="FF0000"/>
                </a:solidFill>
                <a:latin typeface="Cambria" panose="02040503050406030204" pitchFamily="18" charset="0"/>
                <a:ea typeface="Cambria" panose="02040503050406030204" pitchFamily="18" charset="0"/>
              </a:rPr>
              <a:t> </a:t>
            </a:r>
            <a:r>
              <a:rPr lang="en-US" b="1" dirty="0" err="1" smtClean="0">
                <a:solidFill>
                  <a:srgbClr val="FF0000"/>
                </a:solidFill>
                <a:latin typeface="Cambria" panose="02040503050406030204" pitchFamily="18" charset="0"/>
                <a:ea typeface="Cambria" panose="02040503050406030204" pitchFamily="18" charset="0"/>
              </a:rPr>
              <a:t>hoạt</a:t>
            </a:r>
            <a:r>
              <a:rPr lang="en-US" b="1" dirty="0" smtClean="0">
                <a:solidFill>
                  <a:srgbClr val="FF0000"/>
                </a:solidFill>
                <a:latin typeface="Cambria" panose="02040503050406030204" pitchFamily="18" charset="0"/>
                <a:ea typeface="Cambria" panose="02040503050406030204" pitchFamily="18" charset="0"/>
              </a:rPr>
              <a:t> </a:t>
            </a:r>
            <a:r>
              <a:rPr lang="en-US" b="1" dirty="0" err="1" smtClean="0">
                <a:solidFill>
                  <a:srgbClr val="FF0000"/>
                </a:solidFill>
                <a:latin typeface="Cambria" panose="02040503050406030204" pitchFamily="18" charset="0"/>
                <a:ea typeface="Cambria" panose="02040503050406030204" pitchFamily="18" charset="0"/>
              </a:rPr>
              <a:t>động</a:t>
            </a:r>
            <a:endParaRPr lang="en-US" b="1" dirty="0">
              <a:solidFill>
                <a:srgbClr val="FF0000"/>
              </a:solidFill>
              <a:latin typeface="Cambria" panose="02040503050406030204" pitchFamily="18" charset="0"/>
              <a:ea typeface="Cambria" panose="02040503050406030204" pitchFamily="18" charset="0"/>
            </a:endParaRPr>
          </a:p>
        </p:txBody>
      </p:sp>
      <p:sp>
        <p:nvSpPr>
          <p:cNvPr id="5" name="TextBox 4"/>
          <p:cNvSpPr txBox="1"/>
          <p:nvPr/>
        </p:nvSpPr>
        <p:spPr>
          <a:xfrm>
            <a:off x="861348" y="2333083"/>
            <a:ext cx="10021685" cy="4185761"/>
          </a:xfrm>
          <a:prstGeom prst="rect">
            <a:avLst/>
          </a:prstGeom>
          <a:noFill/>
        </p:spPr>
        <p:txBody>
          <a:bodyPr wrap="square" rtlCol="0">
            <a:spAutoFit/>
          </a:bodyPr>
          <a:lstStyle/>
          <a:p>
            <a:pPr>
              <a:lnSpc>
                <a:spcPct val="150000"/>
              </a:lnSpc>
            </a:pPr>
            <a:r>
              <a:rPr lang="en-US" sz="2800" b="1" dirty="0">
                <a:latin typeface="Cambria" panose="02040503050406030204" pitchFamily="18" charset="0"/>
                <a:ea typeface="Cambria" panose="02040503050406030204" pitchFamily="18" charset="0"/>
              </a:rPr>
              <a:t>a. </a:t>
            </a: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mở</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vi-VN" sz="2800" b="1" dirty="0" smtClean="0">
                <a:latin typeface="Cambria" panose="02040503050406030204" pitchFamily="18" charset="0"/>
                <a:ea typeface="Cambria" panose="02040503050406030204" pitchFamily="18" charset="0"/>
              </a:rPr>
              <a:t>:</a:t>
            </a:r>
            <a:endParaRPr lang="en-US" sz="2800" dirty="0" smtClean="0">
              <a:latin typeface="Cambria" panose="02040503050406030204" pitchFamily="18" charset="0"/>
              <a:ea typeface="Cambria" panose="02040503050406030204" pitchFamily="18" charset="0"/>
            </a:endParaRPr>
          </a:p>
          <a:p>
            <a:pPr algn="just"/>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Cô </a:t>
            </a:r>
            <a:r>
              <a:rPr lang="vi-VN" sz="2800" dirty="0">
                <a:latin typeface="Cambria" panose="02040503050406030204" pitchFamily="18" charset="0"/>
                <a:ea typeface="Cambria" panose="02040503050406030204" pitchFamily="18" charset="0"/>
              </a:rPr>
              <a:t>và trẻ cùng vận động  theo bài hát “</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yêu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vi-VN"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p>
            <a:pPr algn="just"/>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Đàm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thoại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về</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bài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hát</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p>
            <a:pPr algn="just"/>
            <a:r>
              <a:rPr lang="vi-VN"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con </a:t>
            </a:r>
            <a:r>
              <a:rPr lang="en-US" sz="2800" dirty="0" err="1">
                <a:latin typeface="Cambria" panose="02040503050406030204" pitchFamily="18" charset="0"/>
                <a:ea typeface="Cambria" panose="02040503050406030204" pitchFamily="18" charset="0"/>
              </a:rPr>
              <a:t>vừa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a:t>
            </a:r>
          </a:p>
          <a:p>
            <a:pPr algn="just"/>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Bài</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nói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cò</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nghe</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dặn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nha</a:t>
            </a:r>
            <a:endParaRPr lang="en-US" sz="2800" dirty="0" smtClean="0">
              <a:latin typeface="Cambria" panose="02040503050406030204" pitchFamily="18" charset="0"/>
              <a:ea typeface="Cambria" panose="02040503050406030204" pitchFamily="18" charset="0"/>
            </a:endParaRPr>
          </a:p>
          <a:p>
            <a:pPr algn="just"/>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nói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vâng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muốn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điều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xảy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con </a:t>
            </a:r>
            <a:r>
              <a:rPr lang="en-US" sz="2800" dirty="0" err="1">
                <a:latin typeface="Cambria" panose="02040503050406030204" pitchFamily="18" charset="0"/>
                <a:ea typeface="Cambria" panose="02040503050406030204" pitchFamily="18" charset="0"/>
              </a:rPr>
              <a:t>hãy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nghe</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 “ </a:t>
            </a:r>
            <a:r>
              <a:rPr lang="en-US" sz="2800" dirty="0" err="1">
                <a:latin typeface="Cambria" panose="02040503050406030204" pitchFamily="18" charset="0"/>
                <a:ea typeface="Cambria" panose="02040503050406030204" pitchFamily="18" charset="0"/>
              </a:rPr>
              <a:t>Cô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quàng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đỏ</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nhé</a:t>
            </a:r>
            <a:r>
              <a:rPr lang="en-US" sz="2800" dirty="0">
                <a:latin typeface="Cambria" panose="02040503050406030204" pitchFamily="18" charset="0"/>
                <a:ea typeface="Cambria" panose="02040503050406030204" pitchFamily="18" charset="0"/>
              </a:rPr>
              <a:t>.</a:t>
            </a:r>
          </a:p>
        </p:txBody>
      </p:sp>
      <p:pic>
        <p:nvPicPr>
          <p:cNvPr id="3" name="MeYeuKhongNao-XuanMai-262136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33023" y="3072385"/>
            <a:ext cx="487363" cy="487363"/>
          </a:xfrm>
          <a:prstGeom prst="rect">
            <a:avLst/>
          </a:prstGeom>
        </p:spPr>
      </p:pic>
    </p:spTree>
    <p:extLst>
      <p:ext uri="{BB962C8B-B14F-4D97-AF65-F5344CB8AC3E}">
        <p14:creationId xmlns:p14="http://schemas.microsoft.com/office/powerpoint/2010/main" val="286929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3"/>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67262" fill="hold"/>
                                        <p:tgtEl>
                                          <p:spTgt spid="3"/>
                                        </p:tgtEl>
                                      </p:cBhvr>
                                    </p:cmd>
                                  </p:childTnLst>
                                </p:cTn>
                              </p:par>
                            </p:childTnLst>
                          </p:cTn>
                        </p:par>
                      </p:childTnLst>
                    </p:cTn>
                  </p:par>
                </p:childTnLst>
              </p:cTn>
              <p:nextCondLst>
                <p:cond evt="onClick" delay="0">
                  <p:tgtEl>
                    <p:spTgt spid="3"/>
                  </p:tgtEl>
                </p:cond>
              </p:nextCondLst>
            </p:seq>
            <p:audio>
              <p:cMediaNode vol="80000">
                <p:cTn id="57"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284" y="836342"/>
            <a:ext cx="8976732" cy="677022"/>
          </a:xfrm>
        </p:spPr>
        <p:txBody>
          <a:bodyPr/>
          <a:lstStyle/>
          <a:p>
            <a:r>
              <a:rPr lang="en-US" b="1" dirty="0">
                <a:solidFill>
                  <a:srgbClr val="FF0000"/>
                </a:solidFill>
                <a:latin typeface="Cambria" panose="02040503050406030204" pitchFamily="18" charset="0"/>
                <a:ea typeface="Cambria" panose="02040503050406030204" pitchFamily="18" charset="0"/>
              </a:rPr>
              <a:t>3. </a:t>
            </a:r>
            <a:r>
              <a:rPr lang="en-US" b="1" dirty="0" err="1">
                <a:solidFill>
                  <a:srgbClr val="FF0000"/>
                </a:solidFill>
                <a:latin typeface="Cambria" panose="02040503050406030204" pitchFamily="18" charset="0"/>
                <a:ea typeface="Cambria" panose="02040503050406030204" pitchFamily="18" charset="0"/>
              </a:rPr>
              <a:t>Tiến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hành</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hoạt</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động</a:t>
            </a:r>
            <a:endParaRPr lang="en-US" dirty="0"/>
          </a:p>
        </p:txBody>
      </p:sp>
      <p:sp>
        <p:nvSpPr>
          <p:cNvPr id="5" name="TextBox 4"/>
          <p:cNvSpPr txBox="1"/>
          <p:nvPr/>
        </p:nvSpPr>
        <p:spPr>
          <a:xfrm>
            <a:off x="167268" y="2241395"/>
            <a:ext cx="5851410" cy="1384995"/>
          </a:xfrm>
          <a:prstGeom prst="rect">
            <a:avLst/>
          </a:prstGeom>
          <a:noFill/>
        </p:spPr>
        <p:txBody>
          <a:bodyPr wrap="none" rtlCol="0">
            <a:spAutoFit/>
          </a:bodyPr>
          <a:lstStyle/>
          <a:p>
            <a:r>
              <a:rPr lang="en-US" b="1" dirty="0"/>
              <a:t>	</a:t>
            </a:r>
            <a:r>
              <a:rPr lang="en-US" sz="2800" b="1" dirty="0">
                <a:latin typeface="Cambria" panose="02040503050406030204" pitchFamily="18" charset="0"/>
                <a:ea typeface="Cambria" panose="02040503050406030204" pitchFamily="18" charset="0"/>
              </a:rPr>
              <a:t>b</a:t>
            </a:r>
            <a:r>
              <a:rPr lang="vi-VN"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nhận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thức</a:t>
            </a:r>
            <a:r>
              <a:rPr lang="vi-VN" sz="2800" b="1"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         </a:t>
            </a:r>
            <a:r>
              <a:rPr lang="fr-FR" sz="2800" dirty="0">
                <a:latin typeface="Cambria" panose="02040503050406030204" pitchFamily="18" charset="0"/>
                <a:ea typeface="Cambria" panose="02040503050406030204" pitchFamily="18" charset="0"/>
              </a:rPr>
              <a:t>- </a:t>
            </a:r>
            <a:r>
              <a:rPr lang="fr-FR" sz="2800" dirty="0" err="1">
                <a:latin typeface="Cambria" panose="02040503050406030204" pitchFamily="18" charset="0"/>
                <a:ea typeface="Cambria" panose="02040503050406030204" pitchFamily="18" charset="0"/>
              </a:rPr>
              <a:t>Cô</a:t>
            </a:r>
            <a:r>
              <a:rPr lang="fr-FR" sz="2800" dirty="0">
                <a:latin typeface="Cambria" panose="02040503050406030204" pitchFamily="18" charset="0"/>
                <a:ea typeface="Cambria" panose="02040503050406030204" pitchFamily="18" charset="0"/>
              </a:rPr>
              <a:t> </a:t>
            </a:r>
            <a:r>
              <a:rPr lang="fr-FR" sz="2800" dirty="0" err="1">
                <a:latin typeface="Cambria" panose="02040503050406030204" pitchFamily="18" charset="0"/>
                <a:ea typeface="Cambria" panose="02040503050406030204" pitchFamily="18" charset="0"/>
              </a:rPr>
              <a:t>kể</a:t>
            </a:r>
            <a:r>
              <a:rPr lang="fr-FR" sz="2800" dirty="0">
                <a:latin typeface="Cambria" panose="02040503050406030204" pitchFamily="18" charset="0"/>
                <a:ea typeface="Cambria" panose="02040503050406030204" pitchFamily="18" charset="0"/>
              </a:rPr>
              <a:t> </a:t>
            </a:r>
            <a:r>
              <a:rPr lang="fr-FR" sz="2800" dirty="0" err="1">
                <a:latin typeface="Cambria" panose="02040503050406030204" pitchFamily="18" charset="0"/>
                <a:ea typeface="Cambria" panose="02040503050406030204" pitchFamily="18" charset="0"/>
              </a:rPr>
              <a:t>lần</a:t>
            </a:r>
            <a:r>
              <a:rPr lang="fr-FR" sz="2800" dirty="0">
                <a:latin typeface="Cambria" panose="02040503050406030204" pitchFamily="18" charset="0"/>
                <a:ea typeface="Cambria" panose="02040503050406030204" pitchFamily="18" charset="0"/>
              </a:rPr>
              <a:t> 1, </a:t>
            </a:r>
            <a:r>
              <a:rPr lang="fr-FR" sz="2800" dirty="0" err="1">
                <a:latin typeface="Cambria" panose="02040503050406030204" pitchFamily="18" charset="0"/>
                <a:ea typeface="Cambria" panose="02040503050406030204" pitchFamily="18" charset="0"/>
              </a:rPr>
              <a:t>diễn</a:t>
            </a:r>
            <a:r>
              <a:rPr lang="fr-FR" sz="2800" dirty="0">
                <a:latin typeface="Cambria" panose="02040503050406030204" pitchFamily="18" charset="0"/>
                <a:ea typeface="Cambria" panose="02040503050406030204" pitchFamily="18" charset="0"/>
              </a:rPr>
              <a:t> </a:t>
            </a:r>
            <a:r>
              <a:rPr lang="fr-FR" sz="2800" dirty="0" err="1">
                <a:latin typeface="Cambria" panose="02040503050406030204" pitchFamily="18" charset="0"/>
                <a:ea typeface="Cambria" panose="02040503050406030204" pitchFamily="18" charset="0"/>
              </a:rPr>
              <a:t>cảm</a:t>
            </a:r>
            <a:r>
              <a:rPr lang="fr-FR" sz="2800" dirty="0">
                <a:latin typeface="Cambria" panose="02040503050406030204" pitchFamily="18" charset="0"/>
                <a:ea typeface="Cambria" panose="02040503050406030204" pitchFamily="18" charset="0"/>
              </a:rPr>
              <a:t> + </a:t>
            </a:r>
            <a:r>
              <a:rPr lang="fr-FR" sz="2800" dirty="0" err="1">
                <a:latin typeface="Cambria" panose="02040503050406030204" pitchFamily="18" charset="0"/>
                <a:ea typeface="Cambria" panose="02040503050406030204" pitchFamily="18" charset="0"/>
              </a:rPr>
              <a:t>điệu</a:t>
            </a:r>
            <a:r>
              <a:rPr lang="fr-FR" sz="2800" dirty="0">
                <a:latin typeface="Cambria" panose="02040503050406030204" pitchFamily="18" charset="0"/>
                <a:ea typeface="Cambria" panose="02040503050406030204" pitchFamily="18" charset="0"/>
              </a:rPr>
              <a:t> </a:t>
            </a:r>
            <a:r>
              <a:rPr lang="fr-FR" sz="2800" dirty="0" err="1">
                <a:latin typeface="Cambria" panose="02040503050406030204" pitchFamily="18" charset="0"/>
                <a:ea typeface="Cambria" panose="02040503050406030204" pitchFamily="18" charset="0"/>
              </a:rPr>
              <a:t>bộ</a:t>
            </a:r>
            <a:endParaRPr lang="en-US" sz="2800" dirty="0">
              <a:latin typeface="Cambria" panose="02040503050406030204" pitchFamily="18" charset="0"/>
              <a:ea typeface="Cambria" panose="02040503050406030204" pitchFamily="18" charset="0"/>
            </a:endParaRPr>
          </a:p>
          <a:p>
            <a:r>
              <a:rPr lang="fr-FR" sz="2800" dirty="0">
                <a:latin typeface="Cambria" panose="02040503050406030204" pitchFamily="18" charset="0"/>
                <a:ea typeface="Cambria" panose="02040503050406030204" pitchFamily="18" charset="0"/>
              </a:rPr>
              <a:t>          - </a:t>
            </a:r>
            <a:r>
              <a:rPr lang="fr-FR" sz="2800" dirty="0" err="1">
                <a:latin typeface="Cambria" panose="02040503050406030204" pitchFamily="18" charset="0"/>
                <a:ea typeface="Cambria" panose="02040503050406030204" pitchFamily="18" charset="0"/>
              </a:rPr>
              <a:t>Cô</a:t>
            </a:r>
            <a:r>
              <a:rPr lang="fr-FR" sz="2800" dirty="0">
                <a:latin typeface="Cambria" panose="02040503050406030204" pitchFamily="18" charset="0"/>
                <a:ea typeface="Cambria" panose="02040503050406030204" pitchFamily="18" charset="0"/>
              </a:rPr>
              <a:t> </a:t>
            </a:r>
            <a:r>
              <a:rPr lang="fr-FR" sz="2800" dirty="0" err="1">
                <a:latin typeface="Cambria" panose="02040503050406030204" pitchFamily="18" charset="0"/>
                <a:ea typeface="Cambria" panose="02040503050406030204" pitchFamily="18" charset="0"/>
              </a:rPr>
              <a:t>kể</a:t>
            </a:r>
            <a:r>
              <a:rPr lang="fr-FR" sz="2800" dirty="0">
                <a:latin typeface="Cambria" panose="02040503050406030204" pitchFamily="18" charset="0"/>
                <a:ea typeface="Cambria" panose="02040503050406030204" pitchFamily="18" charset="0"/>
              </a:rPr>
              <a:t> </a:t>
            </a:r>
            <a:r>
              <a:rPr lang="fr-FR" sz="2800" dirty="0" err="1">
                <a:latin typeface="Cambria" panose="02040503050406030204" pitchFamily="18" charset="0"/>
                <a:ea typeface="Cambria" panose="02040503050406030204" pitchFamily="18" charset="0"/>
              </a:rPr>
              <a:t>lần</a:t>
            </a:r>
            <a:r>
              <a:rPr lang="fr-FR" sz="2800" dirty="0">
                <a:latin typeface="Cambria" panose="02040503050406030204" pitchFamily="18" charset="0"/>
                <a:ea typeface="Cambria" panose="02040503050406030204" pitchFamily="18" charset="0"/>
              </a:rPr>
              <a:t> 2 + </a:t>
            </a:r>
            <a:r>
              <a:rPr lang="fr-FR" sz="2800" dirty="0" err="1">
                <a:latin typeface="Cambria" panose="02040503050406030204" pitchFamily="18" charset="0"/>
                <a:ea typeface="Cambria" panose="02040503050406030204" pitchFamily="18" charset="0"/>
              </a:rPr>
              <a:t>kết</a:t>
            </a:r>
            <a:r>
              <a:rPr lang="fr-FR" sz="2800" dirty="0">
                <a:latin typeface="Cambria" panose="02040503050406030204" pitchFamily="18" charset="0"/>
                <a:ea typeface="Cambria" panose="02040503050406030204" pitchFamily="18" charset="0"/>
              </a:rPr>
              <a:t> </a:t>
            </a:r>
            <a:r>
              <a:rPr lang="fr-FR" sz="2800" dirty="0" err="1">
                <a:latin typeface="Cambria" panose="02040503050406030204" pitchFamily="18" charset="0"/>
                <a:ea typeface="Cambria" panose="02040503050406030204" pitchFamily="18" charset="0"/>
              </a:rPr>
              <a:t>hợp</a:t>
            </a:r>
            <a:r>
              <a:rPr lang="fr-FR" sz="2800" dirty="0">
                <a:latin typeface="Cambria" panose="02040503050406030204" pitchFamily="18" charset="0"/>
                <a:ea typeface="Cambria" panose="02040503050406030204" pitchFamily="18" charset="0"/>
              </a:rPr>
              <a:t> </a:t>
            </a:r>
            <a:r>
              <a:rPr lang="fr-FR" sz="2800" dirty="0" smtClean="0">
                <a:latin typeface="Cambria" panose="02040503050406030204" pitchFamily="18" charset="0"/>
                <a:ea typeface="Cambria" panose="02040503050406030204" pitchFamily="18" charset="0"/>
              </a:rPr>
              <a:t>slide</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972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09527" y="1810708"/>
            <a:ext cx="4152122" cy="5047292"/>
          </a:xfrm>
          <a:prstGeom prst="rect">
            <a:avLst/>
          </a:prstGeom>
        </p:spPr>
      </p:pic>
      <p:sp>
        <p:nvSpPr>
          <p:cNvPr id="6" name="Rectangle 5"/>
          <p:cNvSpPr/>
          <p:nvPr/>
        </p:nvSpPr>
        <p:spPr>
          <a:xfrm>
            <a:off x="1579418" y="731521"/>
            <a:ext cx="8587326" cy="854684"/>
          </a:xfrm>
          <a:prstGeom prst="rect">
            <a:avLst/>
          </a:prstGeom>
          <a:noFill/>
        </p:spPr>
        <p:txBody>
          <a:bodyPr wrap="none" lIns="91440" tIns="45720" rIns="91440" bIns="45720">
            <a:prstTxWarp prst="textChevronInverted">
              <a:avLst/>
            </a:prstTxWarp>
            <a:spAutoFit/>
          </a:bodyPr>
          <a:lstStyle/>
          <a:p>
            <a:pPr algn="ctr"/>
            <a:r>
              <a:rPr lang="en-US" sz="3600" b="1" dirty="0" err="1" smtClean="0">
                <a:ln w="22225">
                  <a:solidFill>
                    <a:srgbClr val="FF0000"/>
                  </a:solidFill>
                  <a:prstDash val="solid"/>
                </a:ln>
                <a:solidFill>
                  <a:srgbClr val="FFFF00"/>
                </a:solidFill>
              </a:rPr>
              <a:t>Câu</a:t>
            </a:r>
            <a:r>
              <a:rPr lang="en-US" sz="3600" b="1" dirty="0" smtClean="0">
                <a:ln w="22225">
                  <a:solidFill>
                    <a:srgbClr val="FF0000"/>
                  </a:solidFill>
                  <a:prstDash val="solid"/>
                </a:ln>
                <a:solidFill>
                  <a:srgbClr val="FFFF00"/>
                </a:solidFill>
              </a:rPr>
              <a:t> </a:t>
            </a:r>
            <a:r>
              <a:rPr lang="en-US" sz="3600" b="1" dirty="0" err="1" smtClean="0">
                <a:ln w="22225">
                  <a:solidFill>
                    <a:srgbClr val="FF0000"/>
                  </a:solidFill>
                  <a:prstDash val="solid"/>
                </a:ln>
                <a:solidFill>
                  <a:srgbClr val="FFFF00"/>
                </a:solidFill>
              </a:rPr>
              <a:t>chuyện</a:t>
            </a:r>
            <a:r>
              <a:rPr lang="en-US" sz="3600" b="1" dirty="0" smtClean="0">
                <a:ln w="22225">
                  <a:solidFill>
                    <a:srgbClr val="FF0000"/>
                  </a:solidFill>
                  <a:prstDash val="solid"/>
                </a:ln>
                <a:solidFill>
                  <a:srgbClr val="FFFF00"/>
                </a:solidFill>
              </a:rPr>
              <a:t> </a:t>
            </a:r>
            <a:r>
              <a:rPr lang="en-US" sz="3600" b="1" dirty="0" err="1">
                <a:ln w="22225">
                  <a:solidFill>
                    <a:srgbClr val="FF0000"/>
                  </a:solidFill>
                  <a:prstDash val="solid"/>
                </a:ln>
                <a:solidFill>
                  <a:srgbClr val="FFFF00"/>
                </a:solidFill>
              </a:rPr>
              <a:t>C</a:t>
            </a:r>
            <a:r>
              <a:rPr lang="en-US" sz="3600" b="1" dirty="0" err="1" smtClean="0">
                <a:ln w="22225">
                  <a:solidFill>
                    <a:srgbClr val="FF0000"/>
                  </a:solidFill>
                  <a:prstDash val="solid"/>
                </a:ln>
                <a:solidFill>
                  <a:srgbClr val="FFFF00"/>
                </a:solidFill>
              </a:rPr>
              <a:t>ô</a:t>
            </a:r>
            <a:r>
              <a:rPr lang="en-US" sz="3600" b="1" dirty="0" smtClean="0">
                <a:ln w="22225">
                  <a:solidFill>
                    <a:srgbClr val="FF0000"/>
                  </a:solidFill>
                  <a:prstDash val="solid"/>
                </a:ln>
                <a:solidFill>
                  <a:srgbClr val="FFFF00"/>
                </a:solidFill>
              </a:rPr>
              <a:t> </a:t>
            </a:r>
            <a:r>
              <a:rPr lang="en-US" sz="3600" b="1" dirty="0" err="1" smtClean="0">
                <a:ln w="22225">
                  <a:solidFill>
                    <a:srgbClr val="FF0000"/>
                  </a:solidFill>
                  <a:prstDash val="solid"/>
                </a:ln>
                <a:solidFill>
                  <a:srgbClr val="FFFF00"/>
                </a:solidFill>
              </a:rPr>
              <a:t>bé</a:t>
            </a:r>
            <a:r>
              <a:rPr lang="en-US" sz="3600" b="1" dirty="0" smtClean="0">
                <a:ln w="22225">
                  <a:solidFill>
                    <a:srgbClr val="FF0000"/>
                  </a:solidFill>
                  <a:prstDash val="solid"/>
                </a:ln>
                <a:solidFill>
                  <a:srgbClr val="FFFF00"/>
                </a:solidFill>
              </a:rPr>
              <a:t> </a:t>
            </a:r>
            <a:r>
              <a:rPr lang="en-US" sz="3600" b="1" dirty="0" err="1" smtClean="0">
                <a:ln w="22225">
                  <a:solidFill>
                    <a:srgbClr val="FF0000"/>
                  </a:solidFill>
                  <a:prstDash val="solid"/>
                </a:ln>
                <a:solidFill>
                  <a:srgbClr val="FFFF00"/>
                </a:solidFill>
              </a:rPr>
              <a:t>quàng</a:t>
            </a:r>
            <a:r>
              <a:rPr lang="en-US" sz="3600" b="1" dirty="0" smtClean="0">
                <a:ln w="22225">
                  <a:solidFill>
                    <a:srgbClr val="FF0000"/>
                  </a:solidFill>
                  <a:prstDash val="solid"/>
                </a:ln>
                <a:solidFill>
                  <a:srgbClr val="FFFF00"/>
                </a:solidFill>
              </a:rPr>
              <a:t> </a:t>
            </a:r>
            <a:r>
              <a:rPr lang="en-US" sz="3600" b="1" dirty="0" err="1" smtClean="0">
                <a:ln w="22225">
                  <a:solidFill>
                    <a:srgbClr val="FF0000"/>
                  </a:solidFill>
                  <a:prstDash val="solid"/>
                </a:ln>
                <a:solidFill>
                  <a:srgbClr val="FFFF00"/>
                </a:solidFill>
              </a:rPr>
              <a:t>khăn</a:t>
            </a:r>
            <a:r>
              <a:rPr lang="en-US" sz="3600" b="1" dirty="0" smtClean="0">
                <a:ln w="22225">
                  <a:solidFill>
                    <a:srgbClr val="FF0000"/>
                  </a:solidFill>
                  <a:prstDash val="solid"/>
                </a:ln>
                <a:solidFill>
                  <a:srgbClr val="FFFF00"/>
                </a:solidFill>
              </a:rPr>
              <a:t> </a:t>
            </a:r>
            <a:r>
              <a:rPr lang="en-US" sz="3600" b="1" dirty="0" err="1" smtClean="0">
                <a:ln w="22225">
                  <a:solidFill>
                    <a:srgbClr val="FF0000"/>
                  </a:solidFill>
                  <a:prstDash val="solid"/>
                </a:ln>
                <a:solidFill>
                  <a:srgbClr val="FFFF00"/>
                </a:solidFill>
              </a:rPr>
              <a:t>đỏ</a:t>
            </a:r>
            <a:endParaRPr lang="en-US" sz="3600" b="1" dirty="0">
              <a:ln w="22225">
                <a:solidFill>
                  <a:srgbClr val="FF0000"/>
                </a:solidFill>
                <a:prstDash val="solid"/>
              </a:ln>
              <a:solidFill>
                <a:srgbClr val="FFFF00"/>
              </a:solidFill>
            </a:endParaRPr>
          </a:p>
        </p:txBody>
      </p:sp>
    </p:spTree>
    <p:extLst>
      <p:ext uri="{BB962C8B-B14F-4D97-AF65-F5344CB8AC3E}">
        <p14:creationId xmlns:p14="http://schemas.microsoft.com/office/powerpoint/2010/main" val="398849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63894" y="2735714"/>
            <a:ext cx="5495730" cy="30092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3"/>
          <a:stretch>
            <a:fillRect/>
          </a:stretch>
        </p:blipFill>
        <p:spPr>
          <a:xfrm>
            <a:off x="6242755" y="2735714"/>
            <a:ext cx="5758367" cy="30092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1361873" y="758757"/>
            <a:ext cx="9377464" cy="1079771"/>
          </a:xfrm>
          <a:prstGeom prst="rect">
            <a:avLst/>
          </a:prstGeom>
          <a:noFill/>
        </p:spPr>
        <p:txBody>
          <a:bodyPr wrap="none" lIns="91440" tIns="45720" rIns="91440" bIns="45720">
            <a:prstTxWarp prst="textChevronInverted">
              <a:avLst/>
            </a:prstTxWarp>
            <a:spAutoFit/>
          </a:bodyPr>
          <a:lstStyle/>
          <a:p>
            <a:pPr algn="ctr"/>
            <a:r>
              <a:rPr lang="en-US" sz="5400" b="1" dirty="0" err="1" smtClean="0">
                <a:ln w="22225">
                  <a:solidFill>
                    <a:srgbClr val="FF0000"/>
                  </a:solidFill>
                  <a:prstDash val="solid"/>
                </a:ln>
                <a:solidFill>
                  <a:srgbClr val="FFFF00"/>
                </a:solidFill>
              </a:rPr>
              <a:t>Câu</a:t>
            </a:r>
            <a:r>
              <a:rPr lang="en-US" sz="5400" b="1" dirty="0" smtClean="0">
                <a:ln w="22225">
                  <a:solidFill>
                    <a:srgbClr val="FF0000"/>
                  </a:solidFill>
                  <a:prstDash val="solid"/>
                </a:ln>
                <a:solidFill>
                  <a:srgbClr val="FFFF00"/>
                </a:solidFill>
              </a:rPr>
              <a:t> </a:t>
            </a:r>
            <a:r>
              <a:rPr lang="en-US" sz="5400" b="1" dirty="0" err="1" smtClean="0">
                <a:ln w="22225">
                  <a:solidFill>
                    <a:srgbClr val="FF0000"/>
                  </a:solidFill>
                  <a:prstDash val="solid"/>
                </a:ln>
                <a:solidFill>
                  <a:srgbClr val="FFFF00"/>
                </a:solidFill>
              </a:rPr>
              <a:t>chuyện</a:t>
            </a:r>
            <a:r>
              <a:rPr lang="en-US" sz="5400" b="1" dirty="0" smtClean="0">
                <a:ln w="22225">
                  <a:solidFill>
                    <a:srgbClr val="FF0000"/>
                  </a:solidFill>
                  <a:prstDash val="solid"/>
                </a:ln>
                <a:solidFill>
                  <a:srgbClr val="FFFF00"/>
                </a:solidFill>
              </a:rPr>
              <a:t> </a:t>
            </a:r>
            <a:r>
              <a:rPr lang="en-US" sz="5400" b="1" dirty="0" err="1" smtClean="0">
                <a:ln w="22225">
                  <a:solidFill>
                    <a:srgbClr val="FF0000"/>
                  </a:solidFill>
                  <a:prstDash val="solid"/>
                </a:ln>
                <a:solidFill>
                  <a:srgbClr val="FFFF00"/>
                </a:solidFill>
              </a:rPr>
              <a:t>Cô</a:t>
            </a:r>
            <a:r>
              <a:rPr lang="en-US" sz="5400" b="1" dirty="0" smtClean="0">
                <a:ln w="22225">
                  <a:solidFill>
                    <a:srgbClr val="FF0000"/>
                  </a:solidFill>
                  <a:prstDash val="solid"/>
                </a:ln>
                <a:solidFill>
                  <a:srgbClr val="FFFF00"/>
                </a:solidFill>
              </a:rPr>
              <a:t> </a:t>
            </a:r>
            <a:r>
              <a:rPr lang="en-US" sz="5400" b="1" dirty="0" err="1" smtClean="0">
                <a:ln w="22225">
                  <a:solidFill>
                    <a:srgbClr val="FF0000"/>
                  </a:solidFill>
                  <a:prstDash val="solid"/>
                </a:ln>
                <a:solidFill>
                  <a:srgbClr val="FFFF00"/>
                </a:solidFill>
              </a:rPr>
              <a:t>bé</a:t>
            </a:r>
            <a:r>
              <a:rPr lang="en-US" sz="5400" b="1" dirty="0" smtClean="0">
                <a:ln w="22225">
                  <a:solidFill>
                    <a:srgbClr val="FF0000"/>
                  </a:solidFill>
                  <a:prstDash val="solid"/>
                </a:ln>
                <a:solidFill>
                  <a:srgbClr val="FFFF00"/>
                </a:solidFill>
              </a:rPr>
              <a:t> </a:t>
            </a:r>
            <a:r>
              <a:rPr lang="en-US" sz="5400" b="1" dirty="0" err="1" smtClean="0">
                <a:ln w="22225">
                  <a:solidFill>
                    <a:srgbClr val="FF0000"/>
                  </a:solidFill>
                  <a:prstDash val="solid"/>
                </a:ln>
                <a:solidFill>
                  <a:srgbClr val="FFFF00"/>
                </a:solidFill>
              </a:rPr>
              <a:t>quàng</a:t>
            </a:r>
            <a:r>
              <a:rPr lang="en-US" sz="5400" b="1" dirty="0" smtClean="0">
                <a:ln w="22225">
                  <a:solidFill>
                    <a:srgbClr val="FF0000"/>
                  </a:solidFill>
                  <a:prstDash val="solid"/>
                </a:ln>
                <a:solidFill>
                  <a:srgbClr val="FFFF00"/>
                </a:solidFill>
              </a:rPr>
              <a:t> </a:t>
            </a:r>
            <a:r>
              <a:rPr lang="en-US" sz="5400" b="1" dirty="0" err="1" smtClean="0">
                <a:ln w="22225">
                  <a:solidFill>
                    <a:srgbClr val="FF0000"/>
                  </a:solidFill>
                  <a:prstDash val="solid"/>
                </a:ln>
                <a:solidFill>
                  <a:srgbClr val="FFFF00"/>
                </a:solidFill>
              </a:rPr>
              <a:t>khăn</a:t>
            </a:r>
            <a:r>
              <a:rPr lang="en-US" sz="5400" b="1" dirty="0" smtClean="0">
                <a:ln w="22225">
                  <a:solidFill>
                    <a:srgbClr val="FF0000"/>
                  </a:solidFill>
                  <a:prstDash val="solid"/>
                </a:ln>
                <a:solidFill>
                  <a:srgbClr val="FFFF00"/>
                </a:solidFill>
              </a:rPr>
              <a:t> </a:t>
            </a:r>
            <a:r>
              <a:rPr lang="en-US" sz="5400" b="1" dirty="0" err="1" smtClean="0">
                <a:ln w="22225">
                  <a:solidFill>
                    <a:srgbClr val="FF0000"/>
                  </a:solidFill>
                  <a:prstDash val="solid"/>
                </a:ln>
                <a:solidFill>
                  <a:srgbClr val="FFFF00"/>
                </a:solidFill>
              </a:rPr>
              <a:t>đỏ</a:t>
            </a:r>
            <a:endParaRPr lang="en-US" sz="5400" b="1" cap="none" spc="0" dirty="0">
              <a:ln w="22225">
                <a:solidFill>
                  <a:srgbClr val="FF0000"/>
                </a:solidFill>
                <a:prstDash val="solid"/>
              </a:ln>
              <a:solidFill>
                <a:srgbClr val="FFFF00"/>
              </a:solidFill>
              <a:effectLst/>
            </a:endParaRPr>
          </a:p>
        </p:txBody>
      </p:sp>
    </p:spTree>
    <p:extLst>
      <p:ext uri="{BB962C8B-B14F-4D97-AF65-F5344CB8AC3E}">
        <p14:creationId xmlns:p14="http://schemas.microsoft.com/office/powerpoint/2010/main" val="357600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heel(1)">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9877" y="2852445"/>
            <a:ext cx="5458409" cy="3160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6036906" y="2852445"/>
            <a:ext cx="5673012" cy="3160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838451" y="894945"/>
            <a:ext cx="10630459" cy="709720"/>
          </a:xfrm>
          <a:prstGeom prst="rect">
            <a:avLst/>
          </a:prstGeom>
          <a:noFill/>
        </p:spPr>
        <p:txBody>
          <a:bodyPr wrap="none" lIns="91440" tIns="45720" rIns="91440" bIns="45720">
            <a:prstTxWarp prst="textChevronInverted">
              <a:avLst/>
            </a:prstTxWarp>
            <a:spAutoFit/>
          </a:bodyPr>
          <a:lstStyle/>
          <a:p>
            <a:pPr algn="ctr"/>
            <a:r>
              <a:rPr lang="en-US" sz="5400" b="1" dirty="0" err="1" smtClean="0">
                <a:ln w="22225">
                  <a:solidFill>
                    <a:srgbClr val="FF0000"/>
                  </a:solidFill>
                  <a:prstDash val="solid"/>
                </a:ln>
                <a:solidFill>
                  <a:srgbClr val="FFFF00"/>
                </a:solidFill>
              </a:rPr>
              <a:t>Câu</a:t>
            </a:r>
            <a:r>
              <a:rPr lang="en-US" sz="5400" b="1" dirty="0" smtClean="0">
                <a:ln w="22225">
                  <a:solidFill>
                    <a:srgbClr val="FF0000"/>
                  </a:solidFill>
                  <a:prstDash val="solid"/>
                </a:ln>
                <a:solidFill>
                  <a:srgbClr val="FFFF00"/>
                </a:solidFill>
              </a:rPr>
              <a:t> </a:t>
            </a:r>
            <a:r>
              <a:rPr lang="en-US" sz="5400" b="1" dirty="0" err="1" smtClean="0">
                <a:ln w="22225">
                  <a:solidFill>
                    <a:srgbClr val="FF0000"/>
                  </a:solidFill>
                  <a:prstDash val="solid"/>
                </a:ln>
                <a:solidFill>
                  <a:srgbClr val="FFFF00"/>
                </a:solidFill>
              </a:rPr>
              <a:t>chuyện</a:t>
            </a:r>
            <a:r>
              <a:rPr lang="en-US" sz="5400" b="1" dirty="0" smtClean="0">
                <a:ln w="22225">
                  <a:solidFill>
                    <a:srgbClr val="FF0000"/>
                  </a:solidFill>
                  <a:prstDash val="solid"/>
                </a:ln>
                <a:solidFill>
                  <a:srgbClr val="FFFF00"/>
                </a:solidFill>
              </a:rPr>
              <a:t> </a:t>
            </a:r>
            <a:r>
              <a:rPr lang="en-US" sz="5400" b="1" dirty="0" err="1" smtClean="0">
                <a:ln w="22225">
                  <a:solidFill>
                    <a:srgbClr val="FF0000"/>
                  </a:solidFill>
                  <a:prstDash val="solid"/>
                </a:ln>
                <a:solidFill>
                  <a:srgbClr val="FFFF00"/>
                </a:solidFill>
              </a:rPr>
              <a:t>Cô</a:t>
            </a:r>
            <a:r>
              <a:rPr lang="en-US" sz="5400" b="1" dirty="0" smtClean="0">
                <a:ln w="22225">
                  <a:solidFill>
                    <a:srgbClr val="FF0000"/>
                  </a:solidFill>
                  <a:prstDash val="solid"/>
                </a:ln>
                <a:solidFill>
                  <a:srgbClr val="FFFF00"/>
                </a:solidFill>
              </a:rPr>
              <a:t> </a:t>
            </a:r>
            <a:r>
              <a:rPr lang="en-US" sz="5400" b="1" dirty="0" err="1" smtClean="0">
                <a:ln w="22225">
                  <a:solidFill>
                    <a:srgbClr val="FF0000"/>
                  </a:solidFill>
                  <a:prstDash val="solid"/>
                </a:ln>
                <a:solidFill>
                  <a:srgbClr val="FFFF00"/>
                </a:solidFill>
              </a:rPr>
              <a:t>bé</a:t>
            </a:r>
            <a:r>
              <a:rPr lang="en-US" sz="5400" b="1" dirty="0" smtClean="0">
                <a:ln w="22225">
                  <a:solidFill>
                    <a:srgbClr val="FF0000"/>
                  </a:solidFill>
                  <a:prstDash val="solid"/>
                </a:ln>
                <a:solidFill>
                  <a:srgbClr val="FFFF00"/>
                </a:solidFill>
              </a:rPr>
              <a:t> </a:t>
            </a:r>
            <a:r>
              <a:rPr lang="en-US" sz="5400" b="1" dirty="0" err="1" smtClean="0">
                <a:ln w="22225">
                  <a:solidFill>
                    <a:srgbClr val="FF0000"/>
                  </a:solidFill>
                  <a:prstDash val="solid"/>
                </a:ln>
                <a:solidFill>
                  <a:srgbClr val="FFFF00"/>
                </a:solidFill>
              </a:rPr>
              <a:t>quàng</a:t>
            </a:r>
            <a:r>
              <a:rPr lang="en-US" sz="5400" b="1" dirty="0" smtClean="0">
                <a:ln w="22225">
                  <a:solidFill>
                    <a:srgbClr val="FF0000"/>
                  </a:solidFill>
                  <a:prstDash val="solid"/>
                </a:ln>
                <a:solidFill>
                  <a:srgbClr val="FFFF00"/>
                </a:solidFill>
              </a:rPr>
              <a:t> </a:t>
            </a:r>
            <a:r>
              <a:rPr lang="en-US" sz="5400" b="1" dirty="0" err="1" smtClean="0">
                <a:ln w="22225">
                  <a:solidFill>
                    <a:srgbClr val="FF0000"/>
                  </a:solidFill>
                  <a:prstDash val="solid"/>
                </a:ln>
                <a:solidFill>
                  <a:srgbClr val="FFFF00"/>
                </a:solidFill>
              </a:rPr>
              <a:t>khăn</a:t>
            </a:r>
            <a:r>
              <a:rPr lang="en-US" sz="5400" b="1" dirty="0" smtClean="0">
                <a:ln w="22225">
                  <a:solidFill>
                    <a:srgbClr val="FF0000"/>
                  </a:solidFill>
                  <a:prstDash val="solid"/>
                </a:ln>
                <a:solidFill>
                  <a:srgbClr val="FFFF00"/>
                </a:solidFill>
              </a:rPr>
              <a:t> </a:t>
            </a:r>
            <a:r>
              <a:rPr lang="en-US" sz="5400" b="1" dirty="0" err="1" smtClean="0">
                <a:ln w="22225">
                  <a:solidFill>
                    <a:srgbClr val="FF0000"/>
                  </a:solidFill>
                  <a:prstDash val="solid"/>
                </a:ln>
                <a:solidFill>
                  <a:srgbClr val="FFFF00"/>
                </a:solidFill>
              </a:rPr>
              <a:t>đỏ</a:t>
            </a:r>
            <a:endParaRPr lang="en-US" sz="5400" b="1" cap="none" spc="0" dirty="0">
              <a:ln w="22225">
                <a:solidFill>
                  <a:srgbClr val="FF0000"/>
                </a:solidFill>
                <a:prstDash val="solid"/>
              </a:ln>
              <a:solidFill>
                <a:srgbClr val="FFFF00"/>
              </a:solidFill>
              <a:effectLst/>
            </a:endParaRPr>
          </a:p>
        </p:txBody>
      </p:sp>
    </p:spTree>
    <p:extLst>
      <p:ext uri="{BB962C8B-B14F-4D97-AF65-F5344CB8AC3E}">
        <p14:creationId xmlns:p14="http://schemas.microsoft.com/office/powerpoint/2010/main" val="183888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462" y="748145"/>
            <a:ext cx="9402210" cy="899236"/>
          </a:xfrm>
        </p:spPr>
        <p:txBody>
          <a:bodyPr>
            <a:prstTxWarp prst="textChevronInverted">
              <a:avLst/>
            </a:prstTxWarp>
          </a:bodyPr>
          <a:lstStyle/>
          <a:p>
            <a:r>
              <a:rPr lang="en-US" b="1" dirty="0" err="1" smtClean="0">
                <a:ln w="22225">
                  <a:solidFill>
                    <a:srgbClr val="FF0000"/>
                  </a:solidFill>
                  <a:prstDash val="solid"/>
                </a:ln>
                <a:solidFill>
                  <a:srgbClr val="FFFF00"/>
                </a:solidFill>
              </a:rPr>
              <a:t>Câu</a:t>
            </a:r>
            <a:r>
              <a:rPr lang="en-US" b="1" dirty="0" smtClean="0">
                <a:ln w="22225">
                  <a:solidFill>
                    <a:srgbClr val="FF0000"/>
                  </a:solidFill>
                  <a:prstDash val="solid"/>
                </a:ln>
                <a:solidFill>
                  <a:srgbClr val="FFFF00"/>
                </a:solidFill>
              </a:rPr>
              <a:t> </a:t>
            </a:r>
            <a:r>
              <a:rPr lang="en-US" b="1" dirty="0" err="1" smtClean="0">
                <a:ln w="22225">
                  <a:solidFill>
                    <a:srgbClr val="FF0000"/>
                  </a:solidFill>
                  <a:prstDash val="solid"/>
                </a:ln>
                <a:solidFill>
                  <a:srgbClr val="FFFF00"/>
                </a:solidFill>
              </a:rPr>
              <a:t>chuyện</a:t>
            </a:r>
            <a:r>
              <a:rPr lang="en-US" b="1" dirty="0" smtClean="0">
                <a:ln w="22225">
                  <a:solidFill>
                    <a:srgbClr val="FF0000"/>
                  </a:solidFill>
                  <a:prstDash val="solid"/>
                </a:ln>
                <a:solidFill>
                  <a:srgbClr val="FFFF00"/>
                </a:solidFill>
              </a:rPr>
              <a:t> </a:t>
            </a:r>
            <a:r>
              <a:rPr lang="en-US" b="1" dirty="0" err="1" smtClean="0">
                <a:ln w="22225">
                  <a:solidFill>
                    <a:srgbClr val="FF0000"/>
                  </a:solidFill>
                  <a:prstDash val="solid"/>
                </a:ln>
                <a:solidFill>
                  <a:srgbClr val="FFFF00"/>
                </a:solidFill>
              </a:rPr>
              <a:t>Cô</a:t>
            </a:r>
            <a:r>
              <a:rPr lang="en-US" b="1" dirty="0" smtClean="0">
                <a:ln w="22225">
                  <a:solidFill>
                    <a:srgbClr val="FF0000"/>
                  </a:solidFill>
                  <a:prstDash val="solid"/>
                </a:ln>
                <a:solidFill>
                  <a:srgbClr val="FFFF00"/>
                </a:solidFill>
              </a:rPr>
              <a:t> </a:t>
            </a:r>
            <a:r>
              <a:rPr lang="en-US" b="1" dirty="0" err="1" smtClean="0">
                <a:ln w="22225">
                  <a:solidFill>
                    <a:srgbClr val="FF0000"/>
                  </a:solidFill>
                  <a:prstDash val="solid"/>
                </a:ln>
                <a:solidFill>
                  <a:srgbClr val="FFFF00"/>
                </a:solidFill>
              </a:rPr>
              <a:t>bé</a:t>
            </a:r>
            <a:r>
              <a:rPr lang="en-US" b="1" dirty="0" smtClean="0">
                <a:ln w="22225">
                  <a:solidFill>
                    <a:srgbClr val="FF0000"/>
                  </a:solidFill>
                  <a:prstDash val="solid"/>
                </a:ln>
                <a:solidFill>
                  <a:srgbClr val="FFFF00"/>
                </a:solidFill>
              </a:rPr>
              <a:t> </a:t>
            </a:r>
            <a:r>
              <a:rPr lang="en-US" b="1" dirty="0" err="1" smtClean="0">
                <a:ln w="22225">
                  <a:solidFill>
                    <a:srgbClr val="FF0000"/>
                  </a:solidFill>
                  <a:prstDash val="solid"/>
                </a:ln>
                <a:solidFill>
                  <a:srgbClr val="FFFF00"/>
                </a:solidFill>
              </a:rPr>
              <a:t>quàng</a:t>
            </a:r>
            <a:r>
              <a:rPr lang="en-US" b="1" dirty="0" smtClean="0">
                <a:ln w="22225">
                  <a:solidFill>
                    <a:srgbClr val="FF0000"/>
                  </a:solidFill>
                  <a:prstDash val="solid"/>
                </a:ln>
                <a:solidFill>
                  <a:srgbClr val="FFFF00"/>
                </a:solidFill>
              </a:rPr>
              <a:t> </a:t>
            </a:r>
            <a:r>
              <a:rPr lang="en-US" b="1" dirty="0" err="1" smtClean="0">
                <a:ln w="22225">
                  <a:solidFill>
                    <a:srgbClr val="FF0000"/>
                  </a:solidFill>
                  <a:prstDash val="solid"/>
                </a:ln>
                <a:solidFill>
                  <a:srgbClr val="FFFF00"/>
                </a:solidFill>
              </a:rPr>
              <a:t>khăn</a:t>
            </a:r>
            <a:r>
              <a:rPr lang="en-US" b="1" dirty="0" smtClean="0">
                <a:ln w="22225">
                  <a:solidFill>
                    <a:srgbClr val="FF0000"/>
                  </a:solidFill>
                  <a:prstDash val="solid"/>
                </a:ln>
                <a:solidFill>
                  <a:srgbClr val="FFFF00"/>
                </a:solidFill>
              </a:rPr>
              <a:t> </a:t>
            </a:r>
            <a:r>
              <a:rPr lang="en-US" b="1" dirty="0" err="1" smtClean="0">
                <a:ln w="22225">
                  <a:solidFill>
                    <a:srgbClr val="FF0000"/>
                  </a:solidFill>
                  <a:prstDash val="solid"/>
                </a:ln>
                <a:solidFill>
                  <a:srgbClr val="FFFF00"/>
                </a:solidFill>
              </a:rPr>
              <a:t>đỏ</a:t>
            </a:r>
            <a:endParaRPr lang="en-US" dirty="0">
              <a:ln w="22225">
                <a:solidFill>
                  <a:srgbClr val="FF0000"/>
                </a:solidFill>
                <a:prstDash val="solid"/>
              </a:ln>
              <a:solidFill>
                <a:srgbClr val="FFFF00"/>
              </a:solidFill>
            </a:endParaRPr>
          </a:p>
        </p:txBody>
      </p:sp>
      <p:pic>
        <p:nvPicPr>
          <p:cNvPr id="4" name="Picture 3"/>
          <p:cNvPicPr>
            <a:picLocks noChangeAspect="1"/>
          </p:cNvPicPr>
          <p:nvPr/>
        </p:nvPicPr>
        <p:blipFill>
          <a:blip r:embed="rId2"/>
          <a:stretch>
            <a:fillRect/>
          </a:stretch>
        </p:blipFill>
        <p:spPr>
          <a:xfrm>
            <a:off x="945565" y="2474055"/>
            <a:ext cx="5359384" cy="35409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stretch>
            <a:fillRect/>
          </a:stretch>
        </p:blipFill>
        <p:spPr>
          <a:xfrm>
            <a:off x="6891045" y="2192693"/>
            <a:ext cx="4413380" cy="4413380"/>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7991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120</TotalTime>
  <Words>516</Words>
  <Application>Microsoft Office PowerPoint</Application>
  <PresentationFormat>Widescreen</PresentationFormat>
  <Paragraphs>46</Paragraphs>
  <Slides>14</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Cambria</vt:lpstr>
      <vt:lpstr>Century Gothic</vt:lpstr>
      <vt:lpstr>Times New Roman</vt:lpstr>
      <vt:lpstr>Wingdings 3</vt:lpstr>
      <vt:lpstr>Ion Boardroom</vt:lpstr>
      <vt:lpstr>     CHỦ ĐỀ: GIA ĐÌNH        Chủ đề nhánh: Gia đình bé yêu  </vt:lpstr>
      <vt:lpstr>PowerPoint Presentation</vt:lpstr>
      <vt:lpstr>PowerPoint Presentation</vt:lpstr>
      <vt:lpstr>3. Tiến hành hoạt động</vt:lpstr>
      <vt:lpstr>3. Tiến hành hoạt động</vt:lpstr>
      <vt:lpstr>PowerPoint Presentation</vt:lpstr>
      <vt:lpstr>PowerPoint Presentation</vt:lpstr>
      <vt:lpstr>PowerPoint Presentation</vt:lpstr>
      <vt:lpstr>Câu chuyện Cô bé quàng khăn đỏ</vt:lpstr>
      <vt:lpstr>Cô kể lần 3: Kể trích dẫn, đàm thoại</vt:lpstr>
      <vt:lpstr>PowerPoint Presentation</vt:lpstr>
      <vt:lpstr>PowerPoint Presentation</vt:lpstr>
      <vt:lpstr>Trò chơi: Thử tài bé yêu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GIA ĐÌNH      Chủ đề nhánh: Gia đình bé yêu</dc:title>
  <dc:creator>Admin</dc:creator>
  <cp:lastModifiedBy>Admin</cp:lastModifiedBy>
  <cp:revision>17</cp:revision>
  <dcterms:created xsi:type="dcterms:W3CDTF">2021-11-01T14:40:04Z</dcterms:created>
  <dcterms:modified xsi:type="dcterms:W3CDTF">2021-11-02T14:54:15Z</dcterms:modified>
</cp:coreProperties>
</file>