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99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8DAD23-6162-457B-A323-A49DED45EB9A}"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7D165-AAD3-475E-827B-D604DFE5C308}" type="slidenum">
              <a:rPr lang="en-US" smtClean="0"/>
              <a:pPr/>
              <a:t>‹#›</a:t>
            </a:fld>
            <a:endParaRPr lang="en-US"/>
          </a:p>
        </p:txBody>
      </p:sp>
    </p:spTree>
    <p:extLst>
      <p:ext uri="{BB962C8B-B14F-4D97-AF65-F5344CB8AC3E}">
        <p14:creationId xmlns:p14="http://schemas.microsoft.com/office/powerpoint/2010/main" xmlns="" val="2086594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DAD23-6162-457B-A323-A49DED45EB9A}"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7D165-AAD3-475E-827B-D604DFE5C308}" type="slidenum">
              <a:rPr lang="en-US" smtClean="0"/>
              <a:pPr/>
              <a:t>‹#›</a:t>
            </a:fld>
            <a:endParaRPr lang="en-US"/>
          </a:p>
        </p:txBody>
      </p:sp>
    </p:spTree>
    <p:extLst>
      <p:ext uri="{BB962C8B-B14F-4D97-AF65-F5344CB8AC3E}">
        <p14:creationId xmlns:p14="http://schemas.microsoft.com/office/powerpoint/2010/main" xmlns="" val="17152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DAD23-6162-457B-A323-A49DED45EB9A}"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7D165-AAD3-475E-827B-D604DFE5C308}" type="slidenum">
              <a:rPr lang="en-US" smtClean="0"/>
              <a:pPr/>
              <a:t>‹#›</a:t>
            </a:fld>
            <a:endParaRPr lang="en-US"/>
          </a:p>
        </p:txBody>
      </p:sp>
    </p:spTree>
    <p:extLst>
      <p:ext uri="{BB962C8B-B14F-4D97-AF65-F5344CB8AC3E}">
        <p14:creationId xmlns:p14="http://schemas.microsoft.com/office/powerpoint/2010/main" xmlns="" val="366059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DAD23-6162-457B-A323-A49DED45EB9A}"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7D165-AAD3-475E-827B-D604DFE5C308}" type="slidenum">
              <a:rPr lang="en-US" smtClean="0"/>
              <a:pPr/>
              <a:t>‹#›</a:t>
            </a:fld>
            <a:endParaRPr lang="en-US"/>
          </a:p>
        </p:txBody>
      </p:sp>
    </p:spTree>
    <p:extLst>
      <p:ext uri="{BB962C8B-B14F-4D97-AF65-F5344CB8AC3E}">
        <p14:creationId xmlns:p14="http://schemas.microsoft.com/office/powerpoint/2010/main" xmlns="" val="222301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DAD23-6162-457B-A323-A49DED45EB9A}"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7D165-AAD3-475E-827B-D604DFE5C308}" type="slidenum">
              <a:rPr lang="en-US" smtClean="0"/>
              <a:pPr/>
              <a:t>‹#›</a:t>
            </a:fld>
            <a:endParaRPr lang="en-US"/>
          </a:p>
        </p:txBody>
      </p:sp>
    </p:spTree>
    <p:extLst>
      <p:ext uri="{BB962C8B-B14F-4D97-AF65-F5344CB8AC3E}">
        <p14:creationId xmlns:p14="http://schemas.microsoft.com/office/powerpoint/2010/main" xmlns="" val="147473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8DAD23-6162-457B-A323-A49DED45EB9A}" type="datetimeFigureOut">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7D165-AAD3-475E-827B-D604DFE5C308}" type="slidenum">
              <a:rPr lang="en-US" smtClean="0"/>
              <a:pPr/>
              <a:t>‹#›</a:t>
            </a:fld>
            <a:endParaRPr lang="en-US"/>
          </a:p>
        </p:txBody>
      </p:sp>
    </p:spTree>
    <p:extLst>
      <p:ext uri="{BB962C8B-B14F-4D97-AF65-F5344CB8AC3E}">
        <p14:creationId xmlns:p14="http://schemas.microsoft.com/office/powerpoint/2010/main" xmlns="" val="29446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8DAD23-6162-457B-A323-A49DED45EB9A}" type="datetimeFigureOut">
              <a:rPr lang="en-US" smtClean="0"/>
              <a:pPr/>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7D165-AAD3-475E-827B-D604DFE5C308}" type="slidenum">
              <a:rPr lang="en-US" smtClean="0"/>
              <a:pPr/>
              <a:t>‹#›</a:t>
            </a:fld>
            <a:endParaRPr lang="en-US"/>
          </a:p>
        </p:txBody>
      </p:sp>
    </p:spTree>
    <p:extLst>
      <p:ext uri="{BB962C8B-B14F-4D97-AF65-F5344CB8AC3E}">
        <p14:creationId xmlns:p14="http://schemas.microsoft.com/office/powerpoint/2010/main" xmlns="" val="1572821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8DAD23-6162-457B-A323-A49DED45EB9A}" type="datetimeFigureOut">
              <a:rPr lang="en-US" smtClean="0"/>
              <a:pPr/>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7D165-AAD3-475E-827B-D604DFE5C308}" type="slidenum">
              <a:rPr lang="en-US" smtClean="0"/>
              <a:pPr/>
              <a:t>‹#›</a:t>
            </a:fld>
            <a:endParaRPr lang="en-US"/>
          </a:p>
        </p:txBody>
      </p:sp>
    </p:spTree>
    <p:extLst>
      <p:ext uri="{BB962C8B-B14F-4D97-AF65-F5344CB8AC3E}">
        <p14:creationId xmlns:p14="http://schemas.microsoft.com/office/powerpoint/2010/main" xmlns="" val="308462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DAD23-6162-457B-A323-A49DED45EB9A}" type="datetimeFigureOut">
              <a:rPr lang="en-US" smtClean="0"/>
              <a:pPr/>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7D165-AAD3-475E-827B-D604DFE5C308}" type="slidenum">
              <a:rPr lang="en-US" smtClean="0"/>
              <a:pPr/>
              <a:t>‹#›</a:t>
            </a:fld>
            <a:endParaRPr lang="en-US"/>
          </a:p>
        </p:txBody>
      </p:sp>
    </p:spTree>
    <p:extLst>
      <p:ext uri="{BB962C8B-B14F-4D97-AF65-F5344CB8AC3E}">
        <p14:creationId xmlns:p14="http://schemas.microsoft.com/office/powerpoint/2010/main" xmlns="" val="299844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DAD23-6162-457B-A323-A49DED45EB9A}" type="datetimeFigureOut">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7D165-AAD3-475E-827B-D604DFE5C308}" type="slidenum">
              <a:rPr lang="en-US" smtClean="0"/>
              <a:pPr/>
              <a:t>‹#›</a:t>
            </a:fld>
            <a:endParaRPr lang="en-US"/>
          </a:p>
        </p:txBody>
      </p:sp>
    </p:spTree>
    <p:extLst>
      <p:ext uri="{BB962C8B-B14F-4D97-AF65-F5344CB8AC3E}">
        <p14:creationId xmlns:p14="http://schemas.microsoft.com/office/powerpoint/2010/main" xmlns="" val="4179408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DAD23-6162-457B-A323-A49DED45EB9A}" type="datetimeFigureOut">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7D165-AAD3-475E-827B-D604DFE5C308}" type="slidenum">
              <a:rPr lang="en-US" smtClean="0"/>
              <a:pPr/>
              <a:t>‹#›</a:t>
            </a:fld>
            <a:endParaRPr lang="en-US"/>
          </a:p>
        </p:txBody>
      </p:sp>
    </p:spTree>
    <p:extLst>
      <p:ext uri="{BB962C8B-B14F-4D97-AF65-F5344CB8AC3E}">
        <p14:creationId xmlns:p14="http://schemas.microsoft.com/office/powerpoint/2010/main" xmlns="" val="416642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DAD23-6162-457B-A323-A49DED45EB9A}" type="datetimeFigureOut">
              <a:rPr lang="en-US" smtClean="0"/>
              <a:pPr/>
              <a:t>11/9/2020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7D165-AAD3-475E-827B-D604DFE5C308}" type="slidenum">
              <a:rPr lang="en-US" smtClean="0"/>
              <a:pPr/>
              <a:t>‹#›</a:t>
            </a:fld>
            <a:endParaRPr lang="en-US"/>
          </a:p>
        </p:txBody>
      </p:sp>
    </p:spTree>
    <p:extLst>
      <p:ext uri="{BB962C8B-B14F-4D97-AF65-F5344CB8AC3E}">
        <p14:creationId xmlns:p14="http://schemas.microsoft.com/office/powerpoint/2010/main" xmlns="" val="1617861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D:\Downloads\nhac%20thuc%20hien.mp3" TargetMode="External"/><Relationship Id="rId5" Type="http://schemas.openxmlformats.org/officeDocument/2006/relationships/image" Target="../media/image6.pn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D:\Downloads\mua%20xua%20cua%20be%201.mp3" TargetMode="External"/><Relationship Id="rId6" Type="http://schemas.openxmlformats.org/officeDocument/2006/relationships/image" Target="../media/image10.png"/><Relationship Id="rId5" Type="http://schemas.openxmlformats.org/officeDocument/2006/relationships/image" Target="../media/image4.gif"/><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hinh-nen-powerpoint-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6"/>
          <p:cNvSpPr>
            <a:spLocks noChangeArrowheads="1"/>
          </p:cNvSpPr>
          <p:nvPr/>
        </p:nvSpPr>
        <p:spPr bwMode="auto">
          <a:xfrm>
            <a:off x="381000" y="381000"/>
            <a:ext cx="84582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3600" b="1" dirty="0">
                <a:solidFill>
                  <a:srgbClr val="FF00FF"/>
                </a:solidFill>
                <a:latin typeface="Times New Roman" pitchFamily="18" charset="0"/>
                <a:cs typeface="Times New Roman" pitchFamily="18" charset="0"/>
              </a:rPr>
              <a:t>Phòng g</a:t>
            </a:r>
            <a:r>
              <a:rPr lang="en-US" sz="3600" b="1" dirty="0" smtClean="0">
                <a:solidFill>
                  <a:srgbClr val="FF00FF"/>
                </a:solidFill>
                <a:latin typeface="Times New Roman" pitchFamily="18" charset="0"/>
                <a:cs typeface="Times New Roman" pitchFamily="18" charset="0"/>
              </a:rPr>
              <a:t>iáo </a:t>
            </a:r>
            <a:r>
              <a:rPr lang="en-US" sz="3600" b="1" dirty="0">
                <a:solidFill>
                  <a:srgbClr val="FF00FF"/>
                </a:solidFill>
                <a:latin typeface="Times New Roman" pitchFamily="18" charset="0"/>
                <a:cs typeface="Times New Roman" pitchFamily="18" charset="0"/>
              </a:rPr>
              <a:t>dục và </a:t>
            </a:r>
            <a:r>
              <a:rPr lang="en-US" sz="3600" b="1" dirty="0" smtClean="0">
                <a:solidFill>
                  <a:srgbClr val="FF00FF"/>
                </a:solidFill>
                <a:latin typeface="Times New Roman" pitchFamily="18" charset="0"/>
                <a:cs typeface="Times New Roman" pitchFamily="18" charset="0"/>
              </a:rPr>
              <a:t>đào </a:t>
            </a:r>
            <a:r>
              <a:rPr lang="en-US" sz="3600" b="1" dirty="0">
                <a:solidFill>
                  <a:srgbClr val="FF00FF"/>
                </a:solidFill>
                <a:latin typeface="Times New Roman" pitchFamily="18" charset="0"/>
                <a:cs typeface="Times New Roman" pitchFamily="18" charset="0"/>
              </a:rPr>
              <a:t>tạo Đại </a:t>
            </a:r>
            <a:r>
              <a:rPr lang="en-US" sz="3600" b="1" dirty="0" smtClean="0">
                <a:solidFill>
                  <a:srgbClr val="FF00FF"/>
                </a:solidFill>
                <a:latin typeface="Times New Roman" pitchFamily="18" charset="0"/>
                <a:cs typeface="Times New Roman" pitchFamily="18" charset="0"/>
              </a:rPr>
              <a:t>Lộc</a:t>
            </a:r>
            <a:endParaRPr lang="vi-VN" sz="3600" b="1" dirty="0" smtClean="0">
              <a:solidFill>
                <a:srgbClr val="FF00FF"/>
              </a:solidFill>
              <a:latin typeface="Times New Roman" pitchFamily="18" charset="0"/>
              <a:cs typeface="Times New Roman" pitchFamily="18" charset="0"/>
            </a:endParaRPr>
          </a:p>
          <a:p>
            <a:pPr algn="ctr"/>
            <a:r>
              <a:rPr lang="vi-VN" sz="3600" b="1" dirty="0" smtClean="0">
                <a:solidFill>
                  <a:srgbClr val="FF00FF"/>
                </a:solidFill>
                <a:latin typeface="Times New Roman" pitchFamily="18" charset="0"/>
                <a:cs typeface="Times New Roman" pitchFamily="18" charset="0"/>
              </a:rPr>
              <a:t>Trường MN Đại Đồng</a:t>
            </a:r>
            <a:endParaRPr lang="en-US" sz="3600" b="1" dirty="0">
              <a:solidFill>
                <a:srgbClr val="FF00FF"/>
              </a:solidFill>
              <a:latin typeface="Times New Roman" pitchFamily="18" charset="0"/>
              <a:cs typeface="Times New Roman" pitchFamily="18" charset="0"/>
            </a:endParaRPr>
          </a:p>
        </p:txBody>
      </p:sp>
      <p:sp>
        <p:nvSpPr>
          <p:cNvPr id="9" name="Rectangle 6"/>
          <p:cNvSpPr>
            <a:spLocks noChangeArrowheads="1"/>
          </p:cNvSpPr>
          <p:nvPr/>
        </p:nvSpPr>
        <p:spPr bwMode="auto">
          <a:xfrm>
            <a:off x="838200" y="1698110"/>
            <a:ext cx="8001000" cy="347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vi-VN" sz="4000" b="1" dirty="0" smtClean="0">
                <a:solidFill>
                  <a:srgbClr val="FF0000"/>
                </a:solidFill>
                <a:latin typeface="Times New Roman" pitchFamily="18" charset="0"/>
                <a:cs typeface="Times New Roman" pitchFamily="18" charset="0"/>
              </a:rPr>
              <a:t>Chủ đề: TẾT – MÙA XUÂN</a:t>
            </a:r>
          </a:p>
          <a:p>
            <a:pPr algn="ctr"/>
            <a:endParaRPr lang="vi-VN" sz="2000" b="1" dirty="0" smtClean="0">
              <a:solidFill>
                <a:srgbClr val="FF00FF"/>
              </a:solidFill>
              <a:latin typeface="Times New Roman" pitchFamily="18" charset="0"/>
              <a:cs typeface="Times New Roman" pitchFamily="18" charset="0"/>
            </a:endParaRPr>
          </a:p>
          <a:p>
            <a:pPr algn="ctr"/>
            <a:r>
              <a:rPr lang="vi-VN" sz="4000" b="1" dirty="0" smtClean="0">
                <a:solidFill>
                  <a:srgbClr val="0070C0"/>
                </a:solidFill>
                <a:latin typeface="Times New Roman" pitchFamily="18" charset="0"/>
                <a:cs typeface="Times New Roman" pitchFamily="18" charset="0"/>
              </a:rPr>
              <a:t>HĐH: HOẠT ĐỘNG TẠO HÌNH</a:t>
            </a:r>
          </a:p>
          <a:p>
            <a:pPr algn="ctr"/>
            <a:endParaRPr lang="vi-VN" sz="2000" b="1" dirty="0" smtClean="0">
              <a:solidFill>
                <a:srgbClr val="0070C0"/>
              </a:solidFill>
              <a:latin typeface="Times New Roman" pitchFamily="18" charset="0"/>
              <a:cs typeface="Times New Roman" pitchFamily="18" charset="0"/>
            </a:endParaRPr>
          </a:p>
          <a:p>
            <a:pPr algn="ctr"/>
            <a:r>
              <a:rPr lang="vi-VN" sz="4000" b="1" dirty="0" smtClean="0">
                <a:solidFill>
                  <a:srgbClr val="0070C0"/>
                </a:solidFill>
                <a:latin typeface="Times New Roman" pitchFamily="18" charset="0"/>
                <a:cs typeface="Times New Roman" pitchFamily="18" charset="0"/>
              </a:rPr>
              <a:t>Đề tài: Những bông hoa mùa xuân</a:t>
            </a:r>
          </a:p>
          <a:p>
            <a:pPr algn="ctr"/>
            <a:endParaRPr lang="vi-VN" sz="2000" b="1" dirty="0" smtClean="0">
              <a:solidFill>
                <a:srgbClr val="FF00FF"/>
              </a:solidFill>
              <a:latin typeface="Times New Roman" pitchFamily="18" charset="0"/>
              <a:cs typeface="Times New Roman" pitchFamily="18" charset="0"/>
            </a:endParaRPr>
          </a:p>
          <a:p>
            <a:pPr algn="ctr"/>
            <a:r>
              <a:rPr lang="vi-VN" sz="4000" b="1" dirty="0" smtClean="0">
                <a:solidFill>
                  <a:srgbClr val="FF00FF"/>
                </a:solidFill>
                <a:latin typeface="Times New Roman" pitchFamily="18" charset="0"/>
                <a:cs typeface="Times New Roman" pitchFamily="18" charset="0"/>
              </a:rPr>
              <a:t>Độ tuổi: 4-5 tuổi</a:t>
            </a:r>
            <a:endParaRPr lang="en-US" sz="4000" b="1" dirty="0">
              <a:solidFill>
                <a:srgbClr val="FF00FF"/>
              </a:solidFill>
              <a:latin typeface="Times New Roman" pitchFamily="18" charset="0"/>
              <a:cs typeface="Times New Roman" pitchFamily="18" charset="0"/>
            </a:endParaRPr>
          </a:p>
        </p:txBody>
      </p:sp>
      <p:sp>
        <p:nvSpPr>
          <p:cNvPr id="10" name="Text Box 11"/>
          <p:cNvSpPr txBox="1">
            <a:spLocks noChangeArrowheads="1"/>
          </p:cNvSpPr>
          <p:nvPr/>
        </p:nvSpPr>
        <p:spPr bwMode="auto">
          <a:xfrm>
            <a:off x="2667000" y="5562600"/>
            <a:ext cx="6172200" cy="646331"/>
          </a:xfrm>
          <a:prstGeom prst="rect">
            <a:avLst/>
          </a:prstGeom>
          <a:noFill/>
          <a:ln w="9525">
            <a:solidFill>
              <a:srgbClr val="00FF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b="1" dirty="0" err="1">
                <a:solidFill>
                  <a:srgbClr val="FF3300"/>
                </a:solidFill>
                <a:latin typeface="Times New Roman" pitchFamily="18" charset="0"/>
                <a:cs typeface="Times New Roman" pitchFamily="18" charset="0"/>
              </a:rPr>
              <a:t>Giáo</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viên</a:t>
            </a:r>
            <a:r>
              <a:rPr lang="en-US" sz="3600" b="1" dirty="0">
                <a:solidFill>
                  <a:srgbClr val="FF3300"/>
                </a:solidFill>
                <a:latin typeface="Times New Roman" pitchFamily="18" charset="0"/>
                <a:cs typeface="Times New Roman" pitchFamily="18" charset="0"/>
              </a:rPr>
              <a:t>: </a:t>
            </a:r>
            <a:r>
              <a:rPr lang="vi-VN" sz="3600" b="1" dirty="0" smtClean="0">
                <a:solidFill>
                  <a:srgbClr val="FF3300"/>
                </a:solidFill>
                <a:latin typeface="Times New Roman" pitchFamily="18" charset="0"/>
                <a:cs typeface="Times New Roman" pitchFamily="18" charset="0"/>
              </a:rPr>
              <a:t>Hồ Thị Da Bân</a:t>
            </a:r>
            <a:endParaRPr lang="en-US" sz="3600" b="1" dirty="0">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3703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20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2000"/>
                                        <p:tgtEl>
                                          <p:spTgt spid="9"/>
                                        </p:tgtEl>
                                      </p:cBhvr>
                                    </p:animEffect>
                                  </p:childTnLst>
                                </p:cTn>
                              </p:par>
                              <p:par>
                                <p:cTn id="11" presetID="2" presetClass="entr" presetSubtype="2" repeatCount="400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0" fill="hold"/>
                                        <p:tgtEl>
                                          <p:spTgt spid="10"/>
                                        </p:tgtEl>
                                        <p:attrNameLst>
                                          <p:attrName>ppt_x</p:attrName>
                                        </p:attrNameLst>
                                      </p:cBhvr>
                                      <p:tavLst>
                                        <p:tav tm="0">
                                          <p:val>
                                            <p:strVal val="1+#ppt_w/2"/>
                                          </p:val>
                                        </p:tav>
                                        <p:tav tm="100000">
                                          <p:val>
                                            <p:strVal val="#ppt_x"/>
                                          </p:val>
                                        </p:tav>
                                      </p:tavLst>
                                    </p:anim>
                                    <p:anim calcmode="lin" valueType="num">
                                      <p:cBhvr additive="base">
                                        <p:cTn id="14" dur="5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wnloads\hinh-nen-powerpoint-cute-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04800" y="1110341"/>
            <a:ext cx="9525000" cy="36317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115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Trò chơi:</a:t>
            </a:r>
          </a:p>
          <a:p>
            <a:pPr algn="ctr"/>
            <a:r>
              <a:rPr lang="vi-VN" sz="11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BỐN MÙA</a:t>
            </a:r>
            <a:endParaRPr lang="en-US" sz="11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38400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4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ownloads\leaves-background-hd-wallpapers-600x40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WordArt 12"/>
          <p:cNvSpPr>
            <a:spLocks noChangeArrowheads="1" noChangeShapeType="1" noTextEdit="1"/>
          </p:cNvSpPr>
          <p:nvPr/>
        </p:nvSpPr>
        <p:spPr bwMode="auto">
          <a:xfrm>
            <a:off x="419100" y="1524000"/>
            <a:ext cx="8305800" cy="2933700"/>
          </a:xfrm>
          <a:prstGeom prst="rect">
            <a:avLst/>
          </a:prstGeom>
        </p:spPr>
        <p:txBody>
          <a:bodyPr wrap="none" fromWordArt="1">
            <a:prstTxWarp prst="textPlain">
              <a:avLst>
                <a:gd name="adj" fmla="val 50000"/>
              </a:avLst>
            </a:prstTxWarp>
          </a:bodyPr>
          <a:lstStyle/>
          <a:p>
            <a:pPr algn="ctr"/>
            <a:r>
              <a:rPr lang="vi-VN" sz="6000"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QUAN SÁT – ĐÀM THOẠI</a:t>
            </a:r>
            <a:endParaRPr lang="en-US" sz="60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pic>
        <p:nvPicPr>
          <p:cNvPr id="7" name="Picture 5" descr="E:\image\anhdong moi\hd36.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1933725">
            <a:off x="1649345" y="4776819"/>
            <a:ext cx="107632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descr="E:\image\anhdong moi\hd36.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1933725">
            <a:off x="6526145" y="4742182"/>
            <a:ext cx="107632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2752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8" presetClass="entr" presetSubtype="16"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wnloads\Hinh-nen-powerpoint-cuc-dep-3.06.23-PM.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11"/>
          <p:cNvSpPr txBox="1">
            <a:spLocks noChangeArrowheads="1"/>
          </p:cNvSpPr>
          <p:nvPr/>
        </p:nvSpPr>
        <p:spPr bwMode="auto">
          <a:xfrm>
            <a:off x="90055" y="609600"/>
            <a:ext cx="9067800" cy="1200329"/>
          </a:xfrm>
          <a:prstGeom prst="rect">
            <a:avLst/>
          </a:prstGeom>
          <a:noFill/>
          <a:ln w="9525">
            <a:solidFill>
              <a:srgbClr val="00FF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vi-VN" sz="7200" b="1" dirty="0" smtClean="0">
                <a:solidFill>
                  <a:srgbClr val="FF3300"/>
                </a:solidFill>
                <a:latin typeface="Times New Roman" pitchFamily="18" charset="0"/>
                <a:cs typeface="Times New Roman" pitchFamily="18" charset="0"/>
              </a:rPr>
              <a:t>TRẺ THỰC HIỆN</a:t>
            </a:r>
            <a:endParaRPr lang="en-US" sz="7200" b="1" dirty="0">
              <a:solidFill>
                <a:srgbClr val="FF3300"/>
              </a:solidFill>
              <a:latin typeface="Times New Roman" pitchFamily="18" charset="0"/>
              <a:cs typeface="Times New Roman" pitchFamily="18" charset="0"/>
            </a:endParaRPr>
          </a:p>
        </p:txBody>
      </p:sp>
      <p:pic>
        <p:nvPicPr>
          <p:cNvPr id="6" name="Picture 5" descr="E:\image\anhdong moi\hd36.gif"/>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2241815">
            <a:off x="8131774" y="1658284"/>
            <a:ext cx="107632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descr="E:\image\anhdong moi\hd36.gif"/>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1933725">
            <a:off x="1478583" y="1763329"/>
            <a:ext cx="107632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nhac thuc hien.mp3">
            <a:hlinkClick r:id="" action="ppaction://media"/>
          </p:cNvPr>
          <p:cNvPicPr>
            <a:picLocks noRot="1" noChangeAspect="1"/>
          </p:cNvPicPr>
          <p:nvPr>
            <a:audioFile r:link="rId1"/>
          </p:nvPr>
        </p:nvPicPr>
        <p:blipFill>
          <a:blip r:embed="rId5"/>
          <a:stretch>
            <a:fillRect/>
          </a:stretch>
        </p:blipFill>
        <p:spPr>
          <a:xfrm>
            <a:off x="1752600" y="4800600"/>
            <a:ext cx="609600" cy="609600"/>
          </a:xfrm>
          <a:prstGeom prst="rect">
            <a:avLst/>
          </a:prstGeom>
        </p:spPr>
      </p:pic>
    </p:spTree>
    <p:extLst>
      <p:ext uri="{BB962C8B-B14F-4D97-AF65-F5344CB8AC3E}">
        <p14:creationId xmlns:p14="http://schemas.microsoft.com/office/powerpoint/2010/main" xmlns="" val="394431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endCondLst>
                                    <p:cond evt="onNext" delay="0">
                                      <p:tgtEl>
                                        <p:sldTgt/>
                                      </p:tgtEl>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81640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75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WordArt 12"/>
          <p:cNvSpPr>
            <a:spLocks noChangeArrowheads="1" noChangeShapeType="1" noTextEdit="1"/>
          </p:cNvSpPr>
          <p:nvPr/>
        </p:nvSpPr>
        <p:spPr bwMode="auto">
          <a:xfrm>
            <a:off x="419100" y="2590800"/>
            <a:ext cx="8305800" cy="1866900"/>
          </a:xfrm>
          <a:prstGeom prst="rect">
            <a:avLst/>
          </a:prstGeom>
        </p:spPr>
        <p:txBody>
          <a:bodyPr wrap="none" fromWordArt="1">
            <a:prstTxWarp prst="textPlain">
              <a:avLst>
                <a:gd name="adj" fmla="val 50000"/>
              </a:avLst>
            </a:prstTxWarp>
          </a:bodyPr>
          <a:lstStyle/>
          <a:p>
            <a:pPr algn="ctr"/>
            <a:r>
              <a:rPr lang="en-US" sz="6000" kern="10" dirty="0" smtClean="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Trưng bày sản phẩm</a:t>
            </a:r>
            <a:endParaRPr lang="en-US" sz="6000" kern="10" dirty="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spTree>
    <p:extLst>
      <p:ext uri="{BB962C8B-B14F-4D97-AF65-F5344CB8AC3E}">
        <p14:creationId xmlns:p14="http://schemas.microsoft.com/office/powerpoint/2010/main" xmlns="" val="390148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8" presetClass="entr" presetSubtype="16"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WordArt 7"/>
          <p:cNvSpPr>
            <a:spLocks noChangeArrowheads="1" noChangeShapeType="1" noTextEdit="1"/>
          </p:cNvSpPr>
          <p:nvPr/>
        </p:nvSpPr>
        <p:spPr bwMode="auto">
          <a:xfrm>
            <a:off x="1420091" y="1533452"/>
            <a:ext cx="7696200" cy="1923257"/>
          </a:xfrm>
          <a:prstGeom prst="rect">
            <a:avLst/>
          </a:prstGeom>
        </p:spPr>
        <p:txBody>
          <a:bodyPr wrap="none" fromWordArt="1">
            <a:prstTxWarp prst="textPlain">
              <a:avLst>
                <a:gd name="adj" fmla="val 50000"/>
              </a:avLst>
            </a:prstTxWarp>
          </a:bodyPr>
          <a:lstStyle/>
          <a:p>
            <a:pPr algn="ctr"/>
            <a:r>
              <a:rPr lang="vi-VN" sz="48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Chào tạm biệt</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pic>
        <p:nvPicPr>
          <p:cNvPr id="7" name="Picture 10" descr="272_lg_cl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495300" y="6927"/>
            <a:ext cx="16002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descr="E:\image\anhdong moi\hd36.gif"/>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1933725">
            <a:off x="7745345" y="4853019"/>
            <a:ext cx="107632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mua xua cua be 1.mp3">
            <a:hlinkClick r:id="" action="ppaction://media"/>
          </p:cNvPr>
          <p:cNvPicPr>
            <a:picLocks noRot="1" noChangeAspect="1"/>
          </p:cNvPicPr>
          <p:nvPr>
            <a:audioFile r:link="rId1"/>
          </p:nvPr>
        </p:nvPicPr>
        <p:blipFill>
          <a:blip r:embed="rId6"/>
          <a:stretch>
            <a:fillRect/>
          </a:stretch>
        </p:blipFill>
        <p:spPr>
          <a:xfrm>
            <a:off x="8382000" y="5638800"/>
            <a:ext cx="762000" cy="838200"/>
          </a:xfrm>
          <a:prstGeom prst="rect">
            <a:avLst/>
          </a:prstGeom>
        </p:spPr>
      </p:pic>
    </p:spTree>
    <p:extLst>
      <p:ext uri="{BB962C8B-B14F-4D97-AF65-F5344CB8AC3E}">
        <p14:creationId xmlns:p14="http://schemas.microsoft.com/office/powerpoint/2010/main" xmlns="" val="161092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1" presetClass="mediacall" presetSubtype="0" fill="hold" nodeType="withEffect">
                                  <p:stCondLst>
                                    <p:cond delay="0"/>
                                  </p:stCondLst>
                                  <p:childTnLst>
                                    <p:cmd type="call" cmd="playFrom(0.0)">
                                      <p:cBhvr>
                                        <p:cTn id="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repeatCount="2000"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extBox 3"/>
          <p:cNvSpPr txBox="1"/>
          <p:nvPr/>
        </p:nvSpPr>
        <p:spPr>
          <a:xfrm>
            <a:off x="609600" y="762000"/>
            <a:ext cx="8153400" cy="5355312"/>
          </a:xfrm>
          <a:prstGeom prst="rect">
            <a:avLst/>
          </a:prstGeom>
          <a:noFill/>
        </p:spPr>
        <p:txBody>
          <a:bodyPr wrap="square" rtlCol="0">
            <a:spAutoFit/>
          </a:bodyPr>
          <a:lstStyle/>
          <a:p>
            <a:r>
              <a:rPr lang="en-US" b="1" dirty="0" smtClean="0">
                <a:solidFill>
                  <a:srgbClr val="002060"/>
                </a:solidFill>
              </a:rPr>
              <a:t>I</a:t>
            </a:r>
            <a:r>
              <a:rPr lang="en-US" b="1" dirty="0" smtClean="0">
                <a:solidFill>
                  <a:srgbClr val="002060"/>
                </a:solidFill>
                <a:latin typeface="Times New Roman" pitchFamily="18" charset="0"/>
                <a:cs typeface="Times New Roman" pitchFamily="18" charset="0"/>
              </a:rPr>
              <a:t>. MỤC ĐÍCH YÊU CẦU:</a:t>
            </a:r>
            <a:endParaRPr lang="en-US" dirty="0" smtClean="0">
              <a:solidFill>
                <a:srgbClr val="002060"/>
              </a:solidFill>
              <a:latin typeface="Times New Roman" pitchFamily="18" charset="0"/>
              <a:cs typeface="Times New Roman" pitchFamily="18" charset="0"/>
            </a:endParaRPr>
          </a:p>
          <a:p>
            <a:r>
              <a:rPr lang="en-US" b="1" dirty="0" smtClean="0">
                <a:solidFill>
                  <a:srgbClr val="002060"/>
                </a:solidFill>
                <a:latin typeface="Times New Roman" pitchFamily="18" charset="0"/>
                <a:cs typeface="Times New Roman" pitchFamily="18" charset="0"/>
              </a:rPr>
              <a:t>1. Kiến thức:</a:t>
            </a:r>
            <a:endParaRPr lang="en-US" dirty="0" smtClean="0">
              <a:solidFill>
                <a:srgbClr val="002060"/>
              </a:solidFill>
              <a:latin typeface="Times New Roman" pitchFamily="18" charset="0"/>
              <a:cs typeface="Times New Roman" pitchFamily="18" charset="0"/>
            </a:endParaRPr>
          </a:p>
          <a:p>
            <a:r>
              <a:rPr lang="en-US" dirty="0" smtClean="0">
                <a:solidFill>
                  <a:srgbClr val="002060"/>
                </a:solidFill>
                <a:latin typeface="Times New Roman" pitchFamily="18" charset="0"/>
                <a:cs typeface="Times New Roman" pitchFamily="18" charset="0"/>
              </a:rPr>
              <a:t>- Trẻ biết nhiều nguyên vật liệu khác nhau để tạo thành nhiều loại hoa mùa xuân mà trẻ thích.</a:t>
            </a:r>
          </a:p>
          <a:p>
            <a:r>
              <a:rPr lang="en-US" dirty="0" smtClean="0">
                <a:solidFill>
                  <a:srgbClr val="002060"/>
                </a:solidFill>
                <a:latin typeface="Times New Roman" pitchFamily="18" charset="0"/>
                <a:cs typeface="Times New Roman" pitchFamily="18" charset="0"/>
              </a:rPr>
              <a:t>- Trẻ tự trải nghiệm và tạo hình bông hoa theo khả năng sáng tạo của trẻ. </a:t>
            </a:r>
          </a:p>
          <a:p>
            <a:r>
              <a:rPr lang="en-US" b="1" dirty="0" smtClean="0">
                <a:solidFill>
                  <a:srgbClr val="002060"/>
                </a:solidFill>
                <a:latin typeface="Times New Roman" pitchFamily="18" charset="0"/>
                <a:cs typeface="Times New Roman" pitchFamily="18" charset="0"/>
              </a:rPr>
              <a:t>2. Kỹ năng:</a:t>
            </a:r>
            <a:endParaRPr lang="en-US" dirty="0" smtClean="0">
              <a:solidFill>
                <a:srgbClr val="002060"/>
              </a:solidFill>
              <a:latin typeface="Times New Roman" pitchFamily="18" charset="0"/>
              <a:cs typeface="Times New Roman" pitchFamily="18" charset="0"/>
            </a:endParaRPr>
          </a:p>
          <a:p>
            <a:r>
              <a:rPr lang="en-US" dirty="0" smtClean="0">
                <a:solidFill>
                  <a:srgbClr val="002060"/>
                </a:solidFill>
                <a:latin typeface="Times New Roman" pitchFamily="18" charset="0"/>
                <a:cs typeface="Times New Roman" pitchFamily="18" charset="0"/>
              </a:rPr>
              <a:t>- Rèn trẻ kỹ năng ngồi đúng tư thế, cách in hoa từ các nguyên vật liệu khác nhau.</a:t>
            </a:r>
          </a:p>
          <a:p>
            <a:r>
              <a:rPr lang="en-US" dirty="0" smtClean="0">
                <a:solidFill>
                  <a:srgbClr val="002060"/>
                </a:solidFill>
                <a:latin typeface="Times New Roman" pitchFamily="18" charset="0"/>
                <a:cs typeface="Times New Roman" pitchFamily="18" charset="0"/>
              </a:rPr>
              <a:t>- Phát triển trí tưởng tưởng, phát triển khả năng sáng tạo của trẻ.</a:t>
            </a:r>
          </a:p>
          <a:p>
            <a:r>
              <a:rPr lang="en-US" dirty="0" smtClean="0">
                <a:solidFill>
                  <a:srgbClr val="002060"/>
                </a:solidFill>
                <a:latin typeface="Times New Roman" pitchFamily="18" charset="0"/>
                <a:cs typeface="Times New Roman" pitchFamily="18" charset="0"/>
              </a:rPr>
              <a:t>- Trẻ biết thể hiện sản phẩm với màu sắc hài hòa, bố cục cân đối, hợp lí.</a:t>
            </a:r>
          </a:p>
          <a:p>
            <a:r>
              <a:rPr lang="en-US" b="1" dirty="0" smtClean="0">
                <a:solidFill>
                  <a:srgbClr val="002060"/>
                </a:solidFill>
                <a:latin typeface="Times New Roman" pitchFamily="18" charset="0"/>
                <a:cs typeface="Times New Roman" pitchFamily="18" charset="0"/>
              </a:rPr>
              <a:t>3. Giáodục	</a:t>
            </a:r>
            <a:endParaRPr lang="en-US" dirty="0" smtClean="0">
              <a:solidFill>
                <a:srgbClr val="002060"/>
              </a:solidFill>
              <a:latin typeface="Times New Roman" pitchFamily="18" charset="0"/>
              <a:cs typeface="Times New Roman" pitchFamily="18" charset="0"/>
            </a:endParaRPr>
          </a:p>
          <a:p>
            <a:r>
              <a:rPr lang="en-US" dirty="0" smtClean="0">
                <a:solidFill>
                  <a:srgbClr val="002060"/>
                </a:solidFill>
                <a:latin typeface="Times New Roman" pitchFamily="18" charset="0"/>
                <a:cs typeface="Times New Roman" pitchFamily="18" charset="0"/>
              </a:rPr>
              <a:t>- Giáo dục trẻ biết bảo vệ sản phẩm của mình.</a:t>
            </a:r>
          </a:p>
          <a:p>
            <a:r>
              <a:rPr lang="en-US" dirty="0" smtClean="0">
                <a:solidFill>
                  <a:srgbClr val="002060"/>
                </a:solidFill>
                <a:latin typeface="Times New Roman" pitchFamily="18" charset="0"/>
                <a:cs typeface="Times New Roman" pitchFamily="18" charset="0"/>
              </a:rPr>
              <a:t>- Giáo dục trẻ biết yêu quý, giữ gìn cái đẹp và giúp đỡ mọi người xung quanh.</a:t>
            </a:r>
          </a:p>
          <a:p>
            <a:r>
              <a:rPr lang="en-US" b="1" dirty="0" smtClean="0">
                <a:solidFill>
                  <a:srgbClr val="002060"/>
                </a:solidFill>
                <a:latin typeface="Times New Roman" pitchFamily="18" charset="0"/>
                <a:cs typeface="Times New Roman" pitchFamily="18" charset="0"/>
              </a:rPr>
              <a:t>II. </a:t>
            </a:r>
            <a:r>
              <a:rPr lang="vi-VN" b="1" dirty="0" smtClean="0">
                <a:solidFill>
                  <a:srgbClr val="002060"/>
                </a:solidFill>
                <a:latin typeface="Times New Roman" pitchFamily="18" charset="0"/>
                <a:cs typeface="Times New Roman" pitchFamily="18" charset="0"/>
              </a:rPr>
              <a:t>CHUẨN BỊ</a:t>
            </a:r>
            <a:endParaRPr lang="en-US" dirty="0" smtClean="0">
              <a:solidFill>
                <a:srgbClr val="002060"/>
              </a:solidFill>
              <a:latin typeface="Times New Roman" pitchFamily="18" charset="0"/>
              <a:cs typeface="Times New Roman" pitchFamily="18" charset="0"/>
            </a:endParaRPr>
          </a:p>
          <a:p>
            <a:r>
              <a:rPr lang="en-US" dirty="0" smtClean="0">
                <a:solidFill>
                  <a:srgbClr val="002060"/>
                </a:solidFill>
                <a:latin typeface="Times New Roman" pitchFamily="18" charset="0"/>
                <a:cs typeface="Times New Roman" pitchFamily="18" charset="0"/>
              </a:rPr>
              <a:t>- Tranh của cô.</a:t>
            </a:r>
          </a:p>
          <a:p>
            <a:r>
              <a:rPr lang="en-US" dirty="0" smtClean="0">
                <a:solidFill>
                  <a:srgbClr val="002060"/>
                </a:solidFill>
                <a:latin typeface="Times New Roman" pitchFamily="18" charset="0"/>
                <a:cs typeface="Times New Roman" pitchFamily="18" charset="0"/>
              </a:rPr>
              <a:t>- Máy tính, các slide hình ảnh trình chiếu</a:t>
            </a:r>
            <a:r>
              <a:rPr lang="vi-VN" dirty="0" smtClean="0">
                <a:solidFill>
                  <a:srgbClr val="002060"/>
                </a:solidFill>
                <a:latin typeface="Times New Roman" pitchFamily="18" charset="0"/>
                <a:cs typeface="Times New Roman" pitchFamily="18" charset="0"/>
              </a:rPr>
              <a:t>, nhạc : Mùa xuân của bé</a:t>
            </a:r>
            <a:r>
              <a:rPr lang="en-US" dirty="0" smtClean="0">
                <a:solidFill>
                  <a:srgbClr val="002060"/>
                </a:solidFill>
                <a:latin typeface="Times New Roman" pitchFamily="18" charset="0"/>
                <a:cs typeface="Times New Roman" pitchFamily="18" charset="0"/>
              </a:rPr>
              <a:t>.</a:t>
            </a:r>
          </a:p>
          <a:p>
            <a:r>
              <a:rPr lang="en-US" dirty="0" smtClean="0">
                <a:solidFill>
                  <a:srgbClr val="002060"/>
                </a:solidFill>
                <a:latin typeface="Times New Roman" pitchFamily="18" charset="0"/>
                <a:cs typeface="Times New Roman" pitchFamily="18" charset="0"/>
              </a:rPr>
              <a:t>- Nguyên vật liệu: các loại rau, củ, trái cây. Nguyên vật liệu phế thải: muỗng nhựa, chai nhựa... khăn lau tay.</a:t>
            </a:r>
          </a:p>
          <a:p>
            <a:r>
              <a:rPr lang="en-US" dirty="0" smtClean="0">
                <a:solidFill>
                  <a:srgbClr val="002060"/>
                </a:solidFill>
                <a:latin typeface="Times New Roman" pitchFamily="18" charset="0"/>
                <a:cs typeface="Times New Roman" pitchFamily="18" charset="0"/>
              </a:rPr>
              <a:t>- Đồ dùng của trẻ: Giấy A4, màu nước.</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4" name="TextBox 3"/>
          <p:cNvSpPr txBox="1"/>
          <p:nvPr/>
        </p:nvSpPr>
        <p:spPr>
          <a:xfrm>
            <a:off x="381000" y="228601"/>
            <a:ext cx="8534400" cy="6740307"/>
          </a:xfrm>
          <a:prstGeom prst="rect">
            <a:avLst/>
          </a:prstGeom>
          <a:noFill/>
        </p:spPr>
        <p:txBody>
          <a:bodyPr wrap="square" rtlCol="0">
            <a:spAutoFit/>
          </a:bodyPr>
          <a:lstStyle/>
          <a:p>
            <a:r>
              <a:rPr lang="en-US" b="1" dirty="0" smtClean="0">
                <a:latin typeface="Times New Roman" pitchFamily="18" charset="0"/>
                <a:cs typeface="Times New Roman" pitchFamily="18" charset="0"/>
              </a:rPr>
              <a:t>III. </a:t>
            </a:r>
            <a:r>
              <a:rPr lang="vi-VN" b="1" dirty="0" smtClean="0">
                <a:latin typeface="Times New Roman" pitchFamily="18" charset="0"/>
                <a:cs typeface="Times New Roman" pitchFamily="18" charset="0"/>
              </a:rPr>
              <a:t>TIẾN TRÌNH HOẠT ĐỘNG</a:t>
            </a:r>
            <a:r>
              <a:rPr lang="en-US"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vi-VN" b="1" dirty="0" smtClean="0">
                <a:latin typeface="Times New Roman" pitchFamily="18" charset="0"/>
                <a:cs typeface="Times New Roman" pitchFamily="18" charset="0"/>
              </a:rPr>
              <a:t>1. </a:t>
            </a:r>
            <a:r>
              <a:rPr lang="en-US" b="1" dirty="0" smtClean="0">
                <a:latin typeface="Times New Roman" pitchFamily="18" charset="0"/>
                <a:cs typeface="Times New Roman" pitchFamily="18" charset="0"/>
              </a:rPr>
              <a:t>Hoạt động mở đầu:</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Chơi trò chơi: “ Bốn mùa”</a:t>
            </a:r>
          </a:p>
          <a:p>
            <a:r>
              <a:rPr lang="en-US" dirty="0" smtClean="0">
                <a:latin typeface="Times New Roman" pitchFamily="18" charset="0"/>
                <a:cs typeface="Times New Roman" pitchFamily="18" charset="0"/>
              </a:rPr>
              <a:t>- Trò chuyện về trò chơi.</a:t>
            </a:r>
          </a:p>
          <a:p>
            <a:r>
              <a:rPr lang="en-US" b="1" dirty="0" smtClean="0">
                <a:latin typeface="Times New Roman" pitchFamily="18" charset="0"/>
                <a:cs typeface="Times New Roman" pitchFamily="18" charset="0"/>
              </a:rPr>
              <a:t>2. Hoạt động nhận thức:</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Cô có một câu chuyện kể về những bông hoa mùa xuân rất là hay các con có thích nghe cô kể không nào? Cô kể.</a:t>
            </a:r>
          </a:p>
          <a:p>
            <a:r>
              <a:rPr lang="en-US" dirty="0" smtClean="0">
                <a:latin typeface="Times New Roman" pitchFamily="18" charset="0"/>
                <a:cs typeface="Times New Roman" pitchFamily="18" charset="0"/>
              </a:rPr>
              <a:t>	- Trò chuyện về câu chuyện: </a:t>
            </a:r>
          </a:p>
          <a:p>
            <a:r>
              <a:rPr lang="en-US" dirty="0" smtClean="0">
                <a:latin typeface="Times New Roman" pitchFamily="18" charset="0"/>
                <a:cs typeface="Times New Roman" pitchFamily="18" charset="0"/>
              </a:rPr>
              <a:t>	+ Các con có muốn cứu nàng công chúa xinh đẹp thoát khỏi tay mụ phù thủy độc ác không?</a:t>
            </a:r>
          </a:p>
          <a:p>
            <a:r>
              <a:rPr lang="en-US" dirty="0" smtClean="0">
                <a:latin typeface="Times New Roman" pitchFamily="18" charset="0"/>
                <a:cs typeface="Times New Roman" pitchFamily="18" charset="0"/>
              </a:rPr>
              <a:t>	+ Thế các con đã nghĩ ra cách cứu nàng công chúa chưa?</a:t>
            </a:r>
          </a:p>
          <a:p>
            <a:r>
              <a:rPr lang="en-US" dirty="0" smtClean="0">
                <a:latin typeface="Times New Roman" pitchFamily="18" charset="0"/>
                <a:cs typeface="Times New Roman" pitchFamily="18" charset="0"/>
              </a:rPr>
              <a:t>	Cô đã nghĩ ra một cách để cứu nàng công chúa rồi đấy: đó là chúng ta cùng nhau tạo ra thật nhiều bông hoa mùa xuân có nhiều màu sắc rực rỡ bằng các nguyên vật liệu khác nhau để đuổi mụ phù thủy và cứu nàng công chúa. Các con có đồng ý với cách của cô không nào? </a:t>
            </a:r>
          </a:p>
          <a:p>
            <a:r>
              <a:rPr lang="en-US" b="1" dirty="0" smtClean="0">
                <a:latin typeface="Times New Roman" pitchFamily="18" charset="0"/>
                <a:cs typeface="Times New Roman" pitchFamily="18" charset="0"/>
              </a:rPr>
              <a:t>* Quansát – đàmthoại.</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 Tranh 1: Hoa bồ công anh( làm từ que tăm bông).</a:t>
            </a:r>
          </a:p>
          <a:p>
            <a:r>
              <a:rPr lang="en-US" dirty="0" smtClean="0">
                <a:latin typeface="Times New Roman" pitchFamily="18" charset="0"/>
                <a:cs typeface="Times New Roman" pitchFamily="18" charset="0"/>
              </a:rPr>
              <a:t>	- Tranh 2: Hoa hồng( làm từ cải thìa).</a:t>
            </a:r>
          </a:p>
          <a:p>
            <a:r>
              <a:rPr lang="en-US" dirty="0" smtClean="0">
                <a:latin typeface="Times New Roman" pitchFamily="18" charset="0"/>
                <a:cs typeface="Times New Roman" pitchFamily="18" charset="0"/>
              </a:rPr>
              <a:t>	- Tranh 3: Hoa mai( làm từ củ cà rốt)</a:t>
            </a:r>
          </a:p>
          <a:p>
            <a:r>
              <a:rPr lang="en-US" b="1" dirty="0" smtClean="0">
                <a:latin typeface="Times New Roman" pitchFamily="18" charset="0"/>
                <a:cs typeface="Times New Roman" pitchFamily="18" charset="0"/>
              </a:rPr>
              <a:t>* Trao đổi ý tưởng:</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Bây giờ, các con có muốn làm những bông hoa thật đẹp giống cô để cứu nàng công chúa không nào?</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Mời 2-3 trẻ hỏi ý tưởng của trẻ.</a:t>
            </a:r>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4" name="TextBox 3"/>
          <p:cNvSpPr txBox="1"/>
          <p:nvPr/>
        </p:nvSpPr>
        <p:spPr>
          <a:xfrm>
            <a:off x="685800" y="914400"/>
            <a:ext cx="7772400" cy="4801314"/>
          </a:xfrm>
          <a:prstGeom prst="rect">
            <a:avLst/>
          </a:prstGeom>
          <a:noFill/>
        </p:spPr>
        <p:txBody>
          <a:bodyPr wrap="square" rtlCol="0">
            <a:spAutoFit/>
          </a:bodyPr>
          <a:lstStyle/>
          <a:p>
            <a:r>
              <a:rPr lang="en-US" b="1" dirty="0" smtClean="0">
                <a:solidFill>
                  <a:srgbClr val="002060"/>
                </a:solidFill>
                <a:latin typeface="Times New Roman" pitchFamily="18" charset="0"/>
                <a:cs typeface="Times New Roman" pitchFamily="18" charset="0"/>
              </a:rPr>
              <a:t>* Trẻ thực hiện</a:t>
            </a:r>
            <a:endParaRPr lang="en-US" dirty="0" smtClean="0">
              <a:solidFill>
                <a:srgbClr val="002060"/>
              </a:solidFill>
              <a:latin typeface="Times New Roman" pitchFamily="18" charset="0"/>
              <a:cs typeface="Times New Roman" pitchFamily="18" charset="0"/>
            </a:endParaRPr>
          </a:p>
          <a:p>
            <a:r>
              <a:rPr lang="en-US" dirty="0" smtClean="0">
                <a:solidFill>
                  <a:srgbClr val="002060"/>
                </a:solidFill>
                <a:latin typeface="Times New Roman" pitchFamily="18" charset="0"/>
                <a:cs typeface="Times New Roman" pitchFamily="18" charset="0"/>
              </a:rPr>
              <a:t>- Cô cho trẻ thực hiện, cô quan sát để trẻ tạo ra những sản phẩm sáng tạo.</a:t>
            </a:r>
          </a:p>
          <a:p>
            <a:r>
              <a:rPr lang="en-US" dirty="0" smtClean="0">
                <a:solidFill>
                  <a:srgbClr val="002060"/>
                </a:solidFill>
                <a:latin typeface="Times New Roman" pitchFamily="18" charset="0"/>
                <a:cs typeface="Times New Roman" pitchFamily="18" charset="0"/>
              </a:rPr>
              <a:t>- Cô hướng dẫn trẻ cách trình bày khi làm sản phẩm của mình, nhắc nhở trẻ cách ngồi đúng tư thế.</a:t>
            </a:r>
          </a:p>
          <a:p>
            <a:r>
              <a:rPr lang="en-US" dirty="0" smtClean="0">
                <a:solidFill>
                  <a:srgbClr val="002060"/>
                </a:solidFill>
                <a:latin typeface="Times New Roman" pitchFamily="18" charset="0"/>
                <a:cs typeface="Times New Roman" pitchFamily="18" charset="0"/>
              </a:rPr>
              <a:t>- Trẻ thực hiện, cô bao quát lớp, gợi ý trẻ sáng tạo trong sản phẩm.</a:t>
            </a:r>
          </a:p>
          <a:p>
            <a:r>
              <a:rPr lang="en-US" b="1" dirty="0" smtClean="0">
                <a:solidFill>
                  <a:srgbClr val="002060"/>
                </a:solidFill>
                <a:latin typeface="Times New Roman" pitchFamily="18" charset="0"/>
                <a:cs typeface="Times New Roman" pitchFamily="18" charset="0"/>
              </a:rPr>
              <a:t>* Trưng bày, nhận xét sản phẩm: </a:t>
            </a:r>
            <a:endParaRPr lang="en-US" dirty="0" smtClean="0">
              <a:solidFill>
                <a:srgbClr val="002060"/>
              </a:solidFill>
              <a:latin typeface="Times New Roman" pitchFamily="18" charset="0"/>
              <a:cs typeface="Times New Roman" pitchFamily="18" charset="0"/>
            </a:endParaRPr>
          </a:p>
          <a:p>
            <a:r>
              <a:rPr lang="en-US" dirty="0" smtClean="0">
                <a:solidFill>
                  <a:srgbClr val="002060"/>
                </a:solidFill>
                <a:latin typeface="Times New Roman" pitchFamily="18" charset="0"/>
                <a:cs typeface="Times New Roman" pitchFamily="18" charset="0"/>
              </a:rPr>
              <a:t>- C/ c ơi thời gian đã hết rồi, c/c đến đây xem sản phẩm nào?</a:t>
            </a:r>
          </a:p>
          <a:p>
            <a:r>
              <a:rPr lang="en-US" dirty="0" smtClean="0">
                <a:solidFill>
                  <a:srgbClr val="002060"/>
                </a:solidFill>
                <a:latin typeface="Times New Roman" pitchFamily="18" charset="0"/>
                <a:cs typeface="Times New Roman" pitchFamily="18" charset="0"/>
              </a:rPr>
              <a:t>- Gọi 2 -3 trẻ lên nhận xét sản phẩm mà trẻ thích.</a:t>
            </a:r>
          </a:p>
          <a:p>
            <a:r>
              <a:rPr lang="en-US" b="1" dirty="0" smtClean="0">
                <a:solidFill>
                  <a:srgbClr val="002060"/>
                </a:solidFill>
                <a:latin typeface="Times New Roman" pitchFamily="18" charset="0"/>
                <a:cs typeface="Times New Roman" pitchFamily="18" charset="0"/>
              </a:rPr>
              <a:t>3. Kết thúc:</a:t>
            </a:r>
            <a:endParaRPr lang="en-US" dirty="0" smtClean="0">
              <a:solidFill>
                <a:srgbClr val="002060"/>
              </a:solidFill>
              <a:latin typeface="Times New Roman" pitchFamily="18" charset="0"/>
              <a:cs typeface="Times New Roman" pitchFamily="18" charset="0"/>
            </a:endParaRPr>
          </a:p>
          <a:p>
            <a:r>
              <a:rPr lang="en-US" dirty="0" smtClean="0">
                <a:solidFill>
                  <a:srgbClr val="002060"/>
                </a:solidFill>
                <a:latin typeface="Times New Roman" pitchFamily="18" charset="0"/>
                <a:cs typeface="Times New Roman" pitchFamily="18" charset="0"/>
              </a:rPr>
              <a:t>-  Giáo dục: Các con phải biết chăm sóc hoa, yêu hoa các con nhớ chưa nào. Ngoài ra các con phải biết yêu thương giúp đỡ tất cả mọi người, phải chăm ngo</a:t>
            </a:r>
            <a:r>
              <a:rPr lang="vi-VN" dirty="0" smtClean="0">
                <a:solidFill>
                  <a:srgbClr val="002060"/>
                </a:solidFill>
                <a:latin typeface="Times New Roman" pitchFamily="18" charset="0"/>
                <a:cs typeface="Times New Roman" pitchFamily="18" charset="0"/>
              </a:rPr>
              <a:t>an </a:t>
            </a:r>
            <a:r>
              <a:rPr lang="en-US" dirty="0" smtClean="0">
                <a:solidFill>
                  <a:srgbClr val="002060"/>
                </a:solidFill>
                <a:latin typeface="Times New Roman" pitchFamily="18" charset="0"/>
                <a:cs typeface="Times New Roman" pitchFamily="18" charset="0"/>
              </a:rPr>
              <a:t>học giỏi vâng lời cô giáo.</a:t>
            </a:r>
          </a:p>
          <a:p>
            <a:r>
              <a:rPr lang="en-US" dirty="0" smtClean="0">
                <a:solidFill>
                  <a:srgbClr val="002060"/>
                </a:solidFill>
                <a:latin typeface="Times New Roman" pitchFamily="18" charset="0"/>
                <a:cs typeface="Times New Roman" pitchFamily="18" charset="0"/>
              </a:rPr>
              <a:t>- Chúng ta cùng nhau mang những bức tranh hoa mùa xuân đi cứu nàng công chúa.</a:t>
            </a:r>
          </a:p>
          <a:p>
            <a:r>
              <a:rPr lang="en-US" dirty="0" smtClean="0">
                <a:solidFill>
                  <a:srgbClr val="002060"/>
                </a:solidFill>
                <a:latin typeface="Times New Roman" pitchFamily="18" charset="0"/>
                <a:cs typeface="Times New Roman" pitchFamily="18" charset="0"/>
              </a:rPr>
              <a:t>- Vận động bài: Mùa xuân của bé và ra ngoài.</a:t>
            </a:r>
          </a:p>
          <a:p>
            <a:pPr algn="ctr"/>
            <a:r>
              <a:rPr lang="en-US" dirty="0" smtClean="0">
                <a:solidFill>
                  <a:srgbClr val="002060"/>
                </a:solidFill>
                <a:latin typeface="Times New Roman" pitchFamily="18" charset="0"/>
                <a:cs typeface="Times New Roman" pitchFamily="18" charset="0"/>
              </a:rPr>
              <a:t>************************</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365</Words>
  <Application>Microsoft Office PowerPoint</Application>
  <PresentationFormat>On-screen Show (4:3)</PresentationFormat>
  <Paragraphs>61</Paragraphs>
  <Slides>9</Slides>
  <Notes>0</Notes>
  <HiddenSlides>0</HiddenSlides>
  <MMClips>2</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cp:lastModifiedBy>
  <cp:revision>23</cp:revision>
  <dcterms:created xsi:type="dcterms:W3CDTF">2020-11-09T12:06:16Z</dcterms:created>
  <dcterms:modified xsi:type="dcterms:W3CDTF">2020-11-09T16:12:12Z</dcterms:modified>
</cp:coreProperties>
</file>